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72"/>
  </p:notesMasterIdLst>
  <p:sldIdLst>
    <p:sldId id="269" r:id="rId3"/>
    <p:sldId id="330" r:id="rId4"/>
    <p:sldId id="331" r:id="rId5"/>
    <p:sldId id="332" r:id="rId6"/>
    <p:sldId id="333" r:id="rId7"/>
    <p:sldId id="334" r:id="rId8"/>
    <p:sldId id="335" r:id="rId9"/>
    <p:sldId id="363" r:id="rId10"/>
    <p:sldId id="337"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 id="354" r:id="rId28"/>
    <p:sldId id="355" r:id="rId29"/>
    <p:sldId id="356" r:id="rId30"/>
    <p:sldId id="357" r:id="rId31"/>
    <p:sldId id="397" r:id="rId32"/>
    <p:sldId id="263" r:id="rId33"/>
    <p:sldId id="264" r:id="rId34"/>
    <p:sldId id="266" r:id="rId35"/>
    <p:sldId id="267" r:id="rId36"/>
    <p:sldId id="368" r:id="rId37"/>
    <p:sldId id="268" r:id="rId38"/>
    <p:sldId id="291" r:id="rId39"/>
    <p:sldId id="283" r:id="rId40"/>
    <p:sldId id="282" r:id="rId41"/>
    <p:sldId id="287" r:id="rId42"/>
    <p:sldId id="288" r:id="rId43"/>
    <p:sldId id="367" r:id="rId44"/>
    <p:sldId id="366" r:id="rId45"/>
    <p:sldId id="365" r:id="rId46"/>
    <p:sldId id="364" r:id="rId47"/>
    <p:sldId id="379" r:id="rId48"/>
    <p:sldId id="380" r:id="rId49"/>
    <p:sldId id="390" r:id="rId50"/>
    <p:sldId id="381" r:id="rId51"/>
    <p:sldId id="383" r:id="rId52"/>
    <p:sldId id="391" r:id="rId53"/>
    <p:sldId id="384" r:id="rId54"/>
    <p:sldId id="385" r:id="rId55"/>
    <p:sldId id="386" r:id="rId56"/>
    <p:sldId id="387" r:id="rId57"/>
    <p:sldId id="388" r:id="rId58"/>
    <p:sldId id="392" r:id="rId59"/>
    <p:sldId id="389" r:id="rId60"/>
    <p:sldId id="395" r:id="rId61"/>
    <p:sldId id="369" r:id="rId62"/>
    <p:sldId id="370" r:id="rId63"/>
    <p:sldId id="371" r:id="rId64"/>
    <p:sldId id="393" r:id="rId65"/>
    <p:sldId id="373" r:id="rId66"/>
    <p:sldId id="374" r:id="rId67"/>
    <p:sldId id="396" r:id="rId68"/>
    <p:sldId id="376" r:id="rId69"/>
    <p:sldId id="377" r:id="rId70"/>
    <p:sldId id="378" r:id="rId71"/>
  </p:sldIdLst>
  <p:sldSz cx="9144000" cy="6858000" type="screen4x3"/>
  <p:notesSz cx="6858000" cy="9144000"/>
  <p:custDataLst>
    <p:tags r:id="rId7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67" autoAdjust="0"/>
    <p:restoredTop sz="99830" autoAdjust="0"/>
  </p:normalViewPr>
  <p:slideViewPr>
    <p:cSldViewPr snapToGrid="0" snapToObjects="1">
      <p:cViewPr varScale="1">
        <p:scale>
          <a:sx n="144" d="100"/>
          <a:sy n="144" d="100"/>
        </p:scale>
        <p:origin x="-12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printerSettings" Target="printerSettings/printerSettings1.bin"/><Relationship Id="rId74" Type="http://schemas.openxmlformats.org/officeDocument/2006/relationships/tags" Target="tags/tag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42549E-569A-894B-80E3-622C82A34259}" type="datetimeFigureOut">
              <a:rPr lang="en-US" smtClean="0"/>
              <a:t>4/5/18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22C613-618F-414B-8718-A48CF4160B4C}" type="slidenum">
              <a:rPr lang="en-US" smtClean="0"/>
              <a:t>‹#›</a:t>
            </a:fld>
            <a:endParaRPr lang="en-US"/>
          </a:p>
        </p:txBody>
      </p:sp>
    </p:spTree>
    <p:extLst>
      <p:ext uri="{BB962C8B-B14F-4D97-AF65-F5344CB8AC3E}">
        <p14:creationId xmlns:p14="http://schemas.microsoft.com/office/powerpoint/2010/main" val="15782282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1</a:t>
            </a:fld>
            <a:endParaRPr lang="en-US"/>
          </a:p>
        </p:txBody>
      </p:sp>
    </p:spTree>
    <p:extLst>
      <p:ext uri="{BB962C8B-B14F-4D97-AF65-F5344CB8AC3E}">
        <p14:creationId xmlns:p14="http://schemas.microsoft.com/office/powerpoint/2010/main" val="3119398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451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2</a:t>
            </a:fld>
            <a:endParaRPr lang="en-US"/>
          </a:p>
        </p:txBody>
      </p:sp>
    </p:spTree>
    <p:extLst>
      <p:ext uri="{BB962C8B-B14F-4D97-AF65-F5344CB8AC3E}">
        <p14:creationId xmlns:p14="http://schemas.microsoft.com/office/powerpoint/2010/main" val="2367951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357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94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082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E5E13824-1208-9642-8C3C-F9356BCD02C5}" type="slidenum">
              <a:rPr lang="en-US" sz="1200" b="0"/>
              <a:pPr/>
              <a:t>3</a:t>
            </a:fld>
            <a:endParaRPr lang="en-US" sz="1200" b="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31</a:t>
            </a:fld>
            <a:endParaRPr lang="en-US"/>
          </a:p>
        </p:txBody>
      </p:sp>
    </p:spTree>
    <p:extLst>
      <p:ext uri="{BB962C8B-B14F-4D97-AF65-F5344CB8AC3E}">
        <p14:creationId xmlns:p14="http://schemas.microsoft.com/office/powerpoint/2010/main" val="141090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8EFB02B6-E299-8047-8978-1658556FAD01}" type="slidenum">
              <a:rPr lang="en-US" sz="1200" b="0"/>
              <a:pPr/>
              <a:t>32</a:t>
            </a:fld>
            <a:endParaRPr lang="en-US" sz="1200" b="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594351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FD6E7426-F3E8-7241-A15B-82D4B9AEC9EE}" type="slidenum">
              <a:rPr lang="en-US" sz="1200" b="0"/>
              <a:pPr/>
              <a:t>33</a:t>
            </a:fld>
            <a:endParaRPr lang="en-US" sz="1200" b="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437734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CF3B34E3-CDBF-DF44-B81E-34F9E25FB917}" type="slidenum">
              <a:rPr lang="en-US" sz="1200" b="0"/>
              <a:pPr/>
              <a:t>34</a:t>
            </a:fld>
            <a:endParaRPr lang="en-US" sz="1200" b="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473149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35</a:t>
            </a:fld>
            <a:endParaRPr lang="en-US"/>
          </a:p>
        </p:txBody>
      </p:sp>
    </p:spTree>
    <p:extLst>
      <p:ext uri="{BB962C8B-B14F-4D97-AF65-F5344CB8AC3E}">
        <p14:creationId xmlns:p14="http://schemas.microsoft.com/office/powerpoint/2010/main" val="725424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1B96B8B3-58AC-944B-848D-EE9A0312F640}" type="slidenum">
              <a:rPr lang="en-US" sz="1200" b="0"/>
              <a:pPr/>
              <a:t>36</a:t>
            </a:fld>
            <a:endParaRPr lang="en-US" sz="1200" b="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18918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1B96B8B3-58AC-944B-848D-EE9A0312F640}" type="slidenum">
              <a:rPr lang="en-US" sz="1200" b="0"/>
              <a:pPr/>
              <a:t>37</a:t>
            </a:fld>
            <a:endParaRPr lang="en-US" sz="1200" b="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4286161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38</a:t>
            </a:fld>
            <a:endParaRPr lang="en-US"/>
          </a:p>
        </p:txBody>
      </p:sp>
    </p:spTree>
    <p:extLst>
      <p:ext uri="{BB962C8B-B14F-4D97-AF65-F5344CB8AC3E}">
        <p14:creationId xmlns:p14="http://schemas.microsoft.com/office/powerpoint/2010/main" val="2172587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5C262F07-FC13-1847-B221-4470331E3B14}" type="slidenum">
              <a:rPr lang="en-US" sz="1200" b="0"/>
              <a:pPr/>
              <a:t>39</a:t>
            </a:fld>
            <a:endParaRPr lang="en-US" sz="1200" b="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794832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960AA218-CEE9-5244-8A8D-4A7682CEF4C8}" type="slidenum">
              <a:rPr lang="en-US" sz="1200" b="0"/>
              <a:pPr/>
              <a:t>40</a:t>
            </a:fld>
            <a:endParaRPr lang="en-US" sz="1200" b="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290159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E5E13824-1208-9642-8C3C-F9356BCD02C5}" type="slidenum">
              <a:rPr lang="en-US" sz="1200" b="0"/>
              <a:pPr/>
              <a:t>4</a:t>
            </a:fld>
            <a:endParaRPr lang="en-US" sz="1200" b="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1B033D25-D650-7349-B4E3-A15B2B044D67}" type="slidenum">
              <a:rPr lang="en-US" sz="1200" b="0"/>
              <a:pPr/>
              <a:t>41</a:t>
            </a:fld>
            <a:endParaRPr lang="en-US" sz="1200" b="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279255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the channel remains open, when will transport of K+ thorugh the channel STOP?</a:t>
            </a:r>
          </a:p>
          <a:p>
            <a:r>
              <a:rPr lang="en-US" smtClean="0"/>
              <a:t>https://www.polleverywhere.com/multiple_choice_polls/QTnzV88RQklmggm</a:t>
            </a:r>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42</a:t>
            </a:fld>
            <a:endParaRPr lang="en-US"/>
          </a:p>
        </p:txBody>
      </p:sp>
    </p:spTree>
    <p:extLst>
      <p:ext uri="{BB962C8B-B14F-4D97-AF65-F5344CB8AC3E}">
        <p14:creationId xmlns:p14="http://schemas.microsoft.com/office/powerpoint/2010/main" val="35878159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E30981CE-6A37-A04E-9872-18727C8D7969}" type="slidenum">
              <a:rPr lang="en-US" sz="1200" b="0"/>
              <a:pPr/>
              <a:t>43</a:t>
            </a:fld>
            <a:endParaRPr lang="en-US" sz="1200" b="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187000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9CE07E52-E01D-FF47-8146-C1218F0CB420}" type="slidenum">
              <a:rPr lang="en-US" sz="1200" b="0"/>
              <a:pPr/>
              <a:t>44</a:t>
            </a:fld>
            <a:endParaRPr lang="en-US" sz="1200" b="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5049685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9CE07E52-E01D-FF47-8146-C1218F0CB420}" type="slidenum">
              <a:rPr lang="en-US" sz="1200" b="0"/>
              <a:pPr/>
              <a:t>45</a:t>
            </a:fld>
            <a:endParaRPr lang="en-US" sz="1200" b="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030246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46</a:t>
            </a:fld>
            <a:endParaRPr lang="en-US"/>
          </a:p>
        </p:txBody>
      </p:sp>
    </p:spTree>
    <p:extLst>
      <p:ext uri="{BB962C8B-B14F-4D97-AF65-F5344CB8AC3E}">
        <p14:creationId xmlns:p14="http://schemas.microsoft.com/office/powerpoint/2010/main" val="510653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6D1EED3F-634E-6948-AEBB-7B321B281FE6}" type="slidenum">
              <a:rPr lang="en-US" sz="1200" b="0"/>
              <a:pPr/>
              <a:t>47</a:t>
            </a:fld>
            <a:endParaRPr lang="en-US" sz="1200" b="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What direction would you expect glucose molecules to flow after a large meal when blood glucose levels are high?</a:t>
            </a:r>
          </a:p>
          <a:p>
            <a:r>
              <a:rPr lang="en-US" smtClean="0"/>
              <a:t>https://www.polleverywhere.com/multiple_choice_polls/WPa94QO8Kn8qILD</a:t>
            </a:r>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48</a:t>
            </a:fld>
            <a:endParaRPr lang="en-US"/>
          </a:p>
        </p:txBody>
      </p:sp>
    </p:spTree>
    <p:extLst>
      <p:ext uri="{BB962C8B-B14F-4D97-AF65-F5344CB8AC3E}">
        <p14:creationId xmlns:p14="http://schemas.microsoft.com/office/powerpoint/2010/main" val="3186727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6D1EED3F-634E-6948-AEBB-7B321B281FE6}" type="slidenum">
              <a:rPr lang="en-US" sz="1200" b="0"/>
              <a:pPr/>
              <a:t>49</a:t>
            </a:fld>
            <a:endParaRPr lang="en-US" sz="1200" b="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6D1EED3F-634E-6948-AEBB-7B321B281FE6}" type="slidenum">
              <a:rPr lang="en-US" sz="1200" b="0"/>
              <a:pPr/>
              <a:t>50</a:t>
            </a:fld>
            <a:endParaRPr lang="en-US" sz="1200" b="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080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51</a:t>
            </a:fld>
            <a:endParaRPr lang="en-US"/>
          </a:p>
        </p:txBody>
      </p:sp>
    </p:spTree>
    <p:extLst>
      <p:ext uri="{BB962C8B-B14F-4D97-AF65-F5344CB8AC3E}">
        <p14:creationId xmlns:p14="http://schemas.microsoft.com/office/powerpoint/2010/main" val="29204268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6D1EED3F-634E-6948-AEBB-7B321B281FE6}" type="slidenum">
              <a:rPr lang="en-US" sz="1200" b="0"/>
              <a:pPr/>
              <a:t>52</a:t>
            </a:fld>
            <a:endParaRPr lang="en-US" sz="1200" b="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976180E2-C9E4-8247-8166-21980E7C8830}" type="slidenum">
              <a:rPr lang="en-US" sz="1200" b="0"/>
              <a:pPr/>
              <a:t>53</a:t>
            </a:fld>
            <a:endParaRPr lang="en-US" sz="1200" b="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276BC555-DB2E-E54C-89FE-4071D4BB06BF}" type="slidenum">
              <a:rPr lang="en-US" sz="1200" b="0"/>
              <a:pPr/>
              <a:t>54</a:t>
            </a:fld>
            <a:endParaRPr lang="en-US" sz="1200" b="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A00E8D27-1074-B544-BD30-7C252D32EAD6}" type="slidenum">
              <a:rPr lang="en-US" sz="1200" b="0"/>
              <a:pPr/>
              <a:t>55</a:t>
            </a:fld>
            <a:endParaRPr lang="en-US" sz="1200" b="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56</a:t>
            </a:fld>
            <a:endParaRPr lang="en-US"/>
          </a:p>
        </p:txBody>
      </p:sp>
    </p:spTree>
    <p:extLst>
      <p:ext uri="{BB962C8B-B14F-4D97-AF65-F5344CB8AC3E}">
        <p14:creationId xmlns:p14="http://schemas.microsoft.com/office/powerpoint/2010/main" val="5174871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What role doe Na+ transporter play in the transport of glucose from the gut to the extracellular space?</a:t>
            </a:r>
          </a:p>
          <a:p>
            <a:r>
              <a:rPr lang="en-US" smtClean="0"/>
              <a:t>https://www.polleverywhere.com/multiple_choice_polls/dmBCAYmBRJbp7Wp</a:t>
            </a:r>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57</a:t>
            </a:fld>
            <a:endParaRPr lang="en-US"/>
          </a:p>
        </p:txBody>
      </p:sp>
    </p:spTree>
    <p:extLst>
      <p:ext uri="{BB962C8B-B14F-4D97-AF65-F5344CB8AC3E}">
        <p14:creationId xmlns:p14="http://schemas.microsoft.com/office/powerpoint/2010/main" val="1669893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D9F8DD40-2F1E-BB45-B315-3D7BEB90E168}" type="slidenum">
              <a:rPr lang="en-US" sz="1200" b="0"/>
              <a:pPr/>
              <a:t>58</a:t>
            </a:fld>
            <a:endParaRPr lang="en-US" sz="1200" b="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59</a:t>
            </a:fld>
            <a:endParaRPr lang="en-US"/>
          </a:p>
        </p:txBody>
      </p:sp>
    </p:spTree>
    <p:extLst>
      <p:ext uri="{BB962C8B-B14F-4D97-AF65-F5344CB8AC3E}">
        <p14:creationId xmlns:p14="http://schemas.microsoft.com/office/powerpoint/2010/main" val="36165497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60</a:t>
            </a:fld>
            <a:endParaRPr lang="en-US"/>
          </a:p>
        </p:txBody>
      </p:sp>
    </p:spTree>
    <p:extLst>
      <p:ext uri="{BB962C8B-B14F-4D97-AF65-F5344CB8AC3E}">
        <p14:creationId xmlns:p14="http://schemas.microsoft.com/office/powerpoint/2010/main" val="186599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61</a:t>
            </a:fld>
            <a:endParaRPr lang="en-US"/>
          </a:p>
        </p:txBody>
      </p:sp>
    </p:spTree>
    <p:extLst>
      <p:ext uri="{BB962C8B-B14F-4D97-AF65-F5344CB8AC3E}">
        <p14:creationId xmlns:p14="http://schemas.microsoft.com/office/powerpoint/2010/main" val="39156693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62</a:t>
            </a:fld>
            <a:endParaRPr lang="en-US"/>
          </a:p>
        </p:txBody>
      </p:sp>
    </p:spTree>
    <p:extLst>
      <p:ext uri="{BB962C8B-B14F-4D97-AF65-F5344CB8AC3E}">
        <p14:creationId xmlns:p14="http://schemas.microsoft.com/office/powerpoint/2010/main" val="3648464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Which features of a molecule WILL NOT determine if it can use a given channel or transporter?</a:t>
            </a:r>
          </a:p>
          <a:p>
            <a:r>
              <a:rPr lang="en-US" smtClean="0"/>
              <a:t>https://www.polleverywhere.com/multiple_choice_polls/MFDY2UEgMov0jMV</a:t>
            </a:r>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63</a:t>
            </a:fld>
            <a:endParaRPr lang="en-US"/>
          </a:p>
        </p:txBody>
      </p:sp>
    </p:spTree>
    <p:extLst>
      <p:ext uri="{BB962C8B-B14F-4D97-AF65-F5344CB8AC3E}">
        <p14:creationId xmlns:p14="http://schemas.microsoft.com/office/powerpoint/2010/main" val="6029853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5C262F07-FC13-1847-B221-4470331E3B14}" type="slidenum">
              <a:rPr lang="en-US" sz="1200" b="0"/>
              <a:pPr/>
              <a:t>64</a:t>
            </a:fld>
            <a:endParaRPr lang="en-US" sz="1200" b="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6814276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65</a:t>
            </a:fld>
            <a:endParaRPr lang="en-US"/>
          </a:p>
        </p:txBody>
      </p:sp>
    </p:spTree>
    <p:extLst>
      <p:ext uri="{BB962C8B-B14F-4D97-AF65-F5344CB8AC3E}">
        <p14:creationId xmlns:p14="http://schemas.microsoft.com/office/powerpoint/2010/main" val="40674724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Which if the following would NEVER require a pump to pass across the membrane</a:t>
            </a:r>
          </a:p>
          <a:p>
            <a:r>
              <a:rPr lang="en-US" smtClean="0"/>
              <a:t>https://www.polleverywhere.com/multiple_choice_polls/JdGbqykcI8q9vnZ</a:t>
            </a:r>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66</a:t>
            </a:fld>
            <a:endParaRPr lang="en-US"/>
          </a:p>
        </p:txBody>
      </p:sp>
    </p:spTree>
    <p:extLst>
      <p:ext uri="{BB962C8B-B14F-4D97-AF65-F5344CB8AC3E}">
        <p14:creationId xmlns:p14="http://schemas.microsoft.com/office/powerpoint/2010/main" val="18417289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CF3B34E3-CDBF-DF44-B81E-34F9E25FB917}" type="slidenum">
              <a:rPr lang="en-US" sz="1200" b="0"/>
              <a:pPr/>
              <a:t>67</a:t>
            </a:fld>
            <a:endParaRPr lang="en-US" sz="1200" b="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59352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fld id="{E30981CE-6A37-A04E-9872-18727C8D7969}" type="slidenum">
              <a:rPr lang="en-US" sz="1200" b="0"/>
              <a:pPr/>
              <a:t>68</a:t>
            </a:fld>
            <a:endParaRPr lang="en-US" sz="1200" b="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5493615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2C613-618F-414B-8718-A48CF4160B4C}" type="slidenum">
              <a:rPr lang="en-US" smtClean="0"/>
              <a:t>69</a:t>
            </a:fld>
            <a:endParaRPr lang="en-US"/>
          </a:p>
        </p:txBody>
      </p:sp>
    </p:spTree>
    <p:extLst>
      <p:ext uri="{BB962C8B-B14F-4D97-AF65-F5344CB8AC3E}">
        <p14:creationId xmlns:p14="http://schemas.microsoft.com/office/powerpoint/2010/main" val="3699425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are sealed lipid bilayers are energetically favorable?</a:t>
            </a:r>
          </a:p>
          <a:p>
            <a:r>
              <a:rPr lang="en-US"/>
              <a:t>https://www.polleverywhere.com/multiple_choice_polls/aRy6BXE078fJlLG</a:t>
            </a:r>
          </a:p>
        </p:txBody>
      </p:sp>
      <p:sp>
        <p:nvSpPr>
          <p:cNvPr id="4" name="Slide Number Placeholder 3"/>
          <p:cNvSpPr>
            <a:spLocks noGrp="1"/>
          </p:cNvSpPr>
          <p:nvPr>
            <p:ph type="sldNum" sz="quarter" idx="10"/>
          </p:nvPr>
        </p:nvSpPr>
        <p:spPr/>
        <p:txBody>
          <a:bodyPr/>
          <a:lstStyle/>
          <a:p>
            <a:fld id="{CD22C613-618F-414B-8718-A48CF4160B4C}" type="slidenum">
              <a:rPr lang="en-US" smtClean="0"/>
              <a:t>8</a:t>
            </a:fld>
            <a:endParaRPr lang="en-US"/>
          </a:p>
        </p:txBody>
      </p:sp>
    </p:spTree>
    <p:extLst>
      <p:ext uri="{BB962C8B-B14F-4D97-AF65-F5344CB8AC3E}">
        <p14:creationId xmlns:p14="http://schemas.microsoft.com/office/powerpoint/2010/main" val="4127982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704142-7888-D64E-AE8F-5F835B82AFEC}" type="datetimeFigureOut">
              <a:rPr lang="en-US" smtClean="0"/>
              <a:t>4/5/18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704142-7888-D64E-AE8F-5F835B82AFEC}" type="datetimeFigureOut">
              <a:rPr lang="en-US" smtClean="0"/>
              <a:t>4/5/18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8C6364-5F31-B44F-9FFE-917ED373E8EC}"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704142-7888-D64E-AE8F-5F835B82AFEC}" type="datetimeFigureOut">
              <a:rPr lang="en-US" smtClean="0"/>
              <a:t>4/5/18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704142-7888-D64E-AE8F-5F835B82AFEC}" type="datetimeFigureOut">
              <a:rPr lang="en-US" smtClean="0"/>
              <a:t>4/5/18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704142-7888-D64E-AE8F-5F835B82AFEC}" type="datetimeFigureOut">
              <a:rPr lang="en-US" smtClean="0"/>
              <a:t>4/5/18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C6364-5F31-B44F-9FFE-917ED373E8EC}"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704142-7888-D64E-AE8F-5F835B82AFEC}" type="datetimeFigureOut">
              <a:rPr lang="en-US" smtClean="0"/>
              <a:t>4/5/18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704142-7888-D64E-AE8F-5F835B82AFEC}" type="datetimeFigureOut">
              <a:rPr lang="en-US" smtClean="0"/>
              <a:t>4/5/18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8C6364-5F31-B44F-9FFE-917ED373E8EC}"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704142-7888-D64E-AE8F-5F835B82AFEC}" type="datetimeFigureOut">
              <a:rPr lang="en-US" smtClean="0"/>
              <a:t>4/5/18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704142-7888-D64E-AE8F-5F835B82AFEC}" type="datetimeFigureOut">
              <a:rPr lang="en-US" smtClean="0"/>
              <a:t>4/5/18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704142-7888-D64E-AE8F-5F835B82AFEC}" type="datetimeFigureOut">
              <a:rPr lang="en-US" smtClean="0"/>
              <a:t>4/5/18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C6364-5F31-B44F-9FFE-917ED373E8EC}"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704142-7888-D64E-AE8F-5F835B82AFEC}" type="datetimeFigureOut">
              <a:rPr lang="en-US" smtClean="0"/>
              <a:t>4/5/18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C6364-5F31-B44F-9FFE-917ED373E8E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C3704142-7888-D64E-AE8F-5F835B82AFEC}" type="datetimeFigureOut">
              <a:rPr lang="en-US" smtClean="0"/>
              <a:t>4/5/18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28C6364-5F31-B44F-9FFE-917ED373E8E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C3704142-7888-D64E-AE8F-5F835B82AFEC}" type="datetimeFigureOut">
              <a:rPr lang="en-US" smtClean="0"/>
              <a:t>4/5/18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28C6364-5F31-B44F-9FFE-917ED373E8E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48.jp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jp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32.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8.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Chapter 11 Objectives</a:t>
            </a:r>
          </a:p>
        </p:txBody>
      </p:sp>
      <p:sp>
        <p:nvSpPr>
          <p:cNvPr id="6" name="Content Placeholder 5"/>
          <p:cNvSpPr>
            <a:spLocks noGrp="1"/>
          </p:cNvSpPr>
          <p:nvPr>
            <p:ph idx="1"/>
          </p:nvPr>
        </p:nvSpPr>
        <p:spPr/>
        <p:txBody>
          <a:bodyPr>
            <a:normAutofit/>
          </a:bodyPr>
          <a:lstStyle/>
          <a:p>
            <a:r>
              <a:rPr lang="en-US" dirty="0"/>
              <a:t>Understand the function and composition of the lipid bilayer</a:t>
            </a:r>
          </a:p>
          <a:p>
            <a:endParaRPr lang="en-US" dirty="0"/>
          </a:p>
          <a:p>
            <a:r>
              <a:rPr lang="en-US" dirty="0"/>
              <a:t>Understand how the composition of a membrane influences it’s fluidity</a:t>
            </a:r>
          </a:p>
          <a:p>
            <a:endParaRPr lang="en-US" dirty="0"/>
          </a:p>
          <a:p>
            <a:r>
              <a:rPr lang="en-US" dirty="0"/>
              <a:t>Be able to describe different ways in which membrane proteins interact with and regulate the lipid </a:t>
            </a:r>
            <a:r>
              <a:rPr lang="en-US" dirty="0" smtClean="0"/>
              <a:t>bilayer</a:t>
            </a:r>
            <a:endParaRPr lang="en-US" dirty="0"/>
          </a:p>
        </p:txBody>
      </p:sp>
    </p:spTree>
    <p:extLst>
      <p:ext uri="{BB962C8B-B14F-4D97-AF65-F5344CB8AC3E}">
        <p14:creationId xmlns:p14="http://schemas.microsoft.com/office/powerpoint/2010/main" val="21159845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29" y="160398"/>
            <a:ext cx="9067402" cy="990600"/>
          </a:xfrm>
        </p:spPr>
        <p:txBody>
          <a:bodyPr>
            <a:normAutofit fontScale="90000"/>
          </a:bodyPr>
          <a:lstStyle/>
          <a:p>
            <a:r>
              <a:rPr lang="en-US" dirty="0"/>
              <a:t>Lipids are the major constituent of membranes</a:t>
            </a:r>
          </a:p>
        </p:txBody>
      </p:sp>
      <p:sp>
        <p:nvSpPr>
          <p:cNvPr id="3" name="Content Placeholder 2"/>
          <p:cNvSpPr>
            <a:spLocks noGrp="1"/>
          </p:cNvSpPr>
          <p:nvPr>
            <p:ph idx="1"/>
          </p:nvPr>
        </p:nvSpPr>
        <p:spPr/>
        <p:txBody>
          <a:bodyPr/>
          <a:lstStyle/>
          <a:p>
            <a:r>
              <a:rPr lang="en-US" dirty="0"/>
              <a:t>Phospholipids are prevalent</a:t>
            </a:r>
          </a:p>
          <a:p>
            <a:r>
              <a:rPr lang="en-US" dirty="0"/>
              <a:t>Also other lipids: glycolipids and sterols (like cholesterol)</a:t>
            </a:r>
          </a:p>
        </p:txBody>
      </p:sp>
      <p:pic>
        <p:nvPicPr>
          <p:cNvPr id="6" name="Picture 2" descr="figure_11_07"/>
          <p:cNvPicPr>
            <a:picLocks noChangeAspect="1" noChangeArrowheads="1"/>
          </p:cNvPicPr>
          <p:nvPr/>
        </p:nvPicPr>
        <p:blipFill rotWithShape="1">
          <a:blip r:embed="rId3">
            <a:extLst>
              <a:ext uri="{28A0092B-C50C-407E-A947-70E740481C1C}">
                <a14:useLocalDpi xmlns:a14="http://schemas.microsoft.com/office/drawing/2010/main" val="0"/>
              </a:ext>
            </a:extLst>
          </a:blip>
          <a:srcRect b="3432"/>
          <a:stretch/>
        </p:blipFill>
        <p:spPr bwMode="auto">
          <a:xfrm>
            <a:off x="600705" y="2602900"/>
            <a:ext cx="5171882" cy="425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figure_11_10"/>
          <p:cNvPicPr>
            <a:picLocks noChangeAspect="1" noChangeArrowheads="1"/>
          </p:cNvPicPr>
          <p:nvPr/>
        </p:nvPicPr>
        <p:blipFill rotWithShape="1">
          <a:blip r:embed="rId4">
            <a:extLst>
              <a:ext uri="{28A0092B-C50C-407E-A947-70E740481C1C}">
                <a14:useLocalDpi xmlns:a14="http://schemas.microsoft.com/office/drawing/2010/main" val="0"/>
              </a:ext>
            </a:extLst>
          </a:blip>
          <a:srcRect b="4409"/>
          <a:stretch/>
        </p:blipFill>
        <p:spPr bwMode="auto">
          <a:xfrm>
            <a:off x="7093605" y="3348266"/>
            <a:ext cx="1684523" cy="34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794501" y="2521257"/>
            <a:ext cx="2249713" cy="923330"/>
          </a:xfrm>
          <a:prstGeom prst="rect">
            <a:avLst/>
          </a:prstGeom>
          <a:noFill/>
        </p:spPr>
        <p:txBody>
          <a:bodyPr wrap="square" rtlCol="0">
            <a:spAutoFit/>
          </a:bodyPr>
          <a:lstStyle/>
          <a:p>
            <a:r>
              <a:rPr lang="en-US" dirty="0"/>
              <a:t>Fats are completely hydrophobic: </a:t>
            </a:r>
          </a:p>
          <a:p>
            <a:r>
              <a:rPr lang="en-US" dirty="0"/>
              <a:t>no charged head</a:t>
            </a:r>
          </a:p>
        </p:txBody>
      </p:sp>
      <p:sp>
        <p:nvSpPr>
          <p:cNvPr id="9" name="Rectangle 8"/>
          <p:cNvSpPr/>
          <p:nvPr/>
        </p:nvSpPr>
        <p:spPr>
          <a:xfrm>
            <a:off x="6794501" y="2521257"/>
            <a:ext cx="2249713" cy="4301759"/>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937180" y="2602900"/>
            <a:ext cx="2873616" cy="369332"/>
          </a:xfrm>
          <a:prstGeom prst="rect">
            <a:avLst/>
          </a:prstGeom>
          <a:noFill/>
        </p:spPr>
        <p:txBody>
          <a:bodyPr wrap="none" rtlCol="0">
            <a:spAutoFit/>
          </a:bodyPr>
          <a:lstStyle/>
          <a:p>
            <a:r>
              <a:rPr lang="en-US" b="1" dirty="0">
                <a:solidFill>
                  <a:schemeClr val="tx2"/>
                </a:solidFill>
              </a:rPr>
              <a:t>ERROR IN YOUR BOOK!</a:t>
            </a:r>
          </a:p>
        </p:txBody>
      </p:sp>
      <p:cxnSp>
        <p:nvCxnSpPr>
          <p:cNvPr id="12" name="Straight Arrow Connector 11"/>
          <p:cNvCxnSpPr/>
          <p:nvPr/>
        </p:nvCxnSpPr>
        <p:spPr>
          <a:xfrm flipH="1">
            <a:off x="3819073" y="2926877"/>
            <a:ext cx="281214" cy="275339"/>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3" name="Multiply 12"/>
          <p:cNvSpPr/>
          <p:nvPr/>
        </p:nvSpPr>
        <p:spPr>
          <a:xfrm>
            <a:off x="3460750" y="3126016"/>
            <a:ext cx="426358" cy="444500"/>
          </a:xfrm>
          <a:prstGeom prst="mathMultiply">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847875" y="2863380"/>
            <a:ext cx="2019491" cy="369332"/>
          </a:xfrm>
          <a:prstGeom prst="rect">
            <a:avLst/>
          </a:prstGeom>
          <a:solidFill>
            <a:schemeClr val="bg1"/>
          </a:solidFill>
        </p:spPr>
        <p:txBody>
          <a:bodyPr wrap="none" rtlCol="0">
            <a:spAutoFit/>
          </a:bodyPr>
          <a:lstStyle/>
          <a:p>
            <a:r>
              <a:rPr lang="en-US" dirty="0"/>
              <a:t>Hydrophilic heads</a:t>
            </a:r>
          </a:p>
        </p:txBody>
      </p:sp>
    </p:spTree>
    <p:extLst>
      <p:ext uri="{BB962C8B-B14F-4D97-AF65-F5344CB8AC3E}">
        <p14:creationId xmlns:p14="http://schemas.microsoft.com/office/powerpoint/2010/main" val="2244231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igure_1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87500"/>
            <a:ext cx="8531225"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Protein molecules can insert in the membrane</a:t>
            </a:r>
          </a:p>
        </p:txBody>
      </p:sp>
      <p:sp>
        <p:nvSpPr>
          <p:cNvPr id="3" name="Content Placeholder 2"/>
          <p:cNvSpPr>
            <a:spLocks noGrp="1"/>
          </p:cNvSpPr>
          <p:nvPr>
            <p:ph idx="1"/>
          </p:nvPr>
        </p:nvSpPr>
        <p:spPr>
          <a:xfrm>
            <a:off x="457200" y="5354968"/>
            <a:ext cx="8229600" cy="1122032"/>
          </a:xfrm>
        </p:spPr>
        <p:txBody>
          <a:bodyPr>
            <a:normAutofit lnSpcReduction="10000"/>
          </a:bodyPr>
          <a:lstStyle/>
          <a:p>
            <a:r>
              <a:rPr lang="en-US" dirty="0"/>
              <a:t>Dependent on protein sequence and structure </a:t>
            </a:r>
            <a:r>
              <a:rPr lang="en-US" dirty="0">
                <a:sym typeface="Wingdings"/>
              </a:rPr>
              <a:t></a:t>
            </a:r>
          </a:p>
          <a:p>
            <a:pPr lvl="1"/>
            <a:r>
              <a:rPr lang="en-US" dirty="0">
                <a:sym typeface="Wingdings"/>
              </a:rPr>
              <a:t>hydrophobic domains within the membrane</a:t>
            </a:r>
          </a:p>
          <a:p>
            <a:pPr lvl="1"/>
            <a:r>
              <a:rPr lang="en-US" dirty="0">
                <a:sym typeface="Wingdings"/>
              </a:rPr>
              <a:t>Hydrophilic domains on the surface/extending past the membrane</a:t>
            </a:r>
            <a:endParaRPr lang="en-US" dirty="0"/>
          </a:p>
        </p:txBody>
      </p:sp>
    </p:spTree>
    <p:extLst>
      <p:ext uri="{BB962C8B-B14F-4D97-AF65-F5344CB8AC3E}">
        <p14:creationId xmlns:p14="http://schemas.microsoft.com/office/powerpoint/2010/main" val="3790398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Properties of the Lipid Bilayer</a:t>
            </a:r>
          </a:p>
        </p:txBody>
      </p:sp>
      <p:sp>
        <p:nvSpPr>
          <p:cNvPr id="5" name="Subtitle 4"/>
          <p:cNvSpPr>
            <a:spLocks noGrp="1"/>
          </p:cNvSpPr>
          <p:nvPr>
            <p:ph type="subTitle" idx="1"/>
          </p:nvPr>
        </p:nvSpPr>
        <p:spPr/>
        <p:txBody>
          <a:bodyPr/>
          <a:lstStyle/>
          <a:p>
            <a:r>
              <a:rPr lang="en-US" dirty="0"/>
              <a:t>a two dimensional fluid</a:t>
            </a:r>
          </a:p>
        </p:txBody>
      </p:sp>
    </p:spTree>
    <p:extLst>
      <p:ext uri="{BB962C8B-B14F-4D97-AF65-F5344CB8AC3E}">
        <p14:creationId xmlns:p14="http://schemas.microsoft.com/office/powerpoint/2010/main" val="592643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figure_11_13"/>
          <p:cNvPicPr>
            <a:picLocks noChangeAspect="1" noChangeArrowheads="1"/>
          </p:cNvPicPr>
          <p:nvPr/>
        </p:nvPicPr>
        <p:blipFill rotWithShape="1">
          <a:blip r:embed="rId3">
            <a:extLst>
              <a:ext uri="{28A0092B-C50C-407E-A947-70E740481C1C}">
                <a14:useLocalDpi xmlns:a14="http://schemas.microsoft.com/office/drawing/2010/main" val="0"/>
              </a:ext>
            </a:extLst>
          </a:blip>
          <a:srcRect b="7229"/>
          <a:stretch/>
        </p:blipFill>
        <p:spPr bwMode="auto">
          <a:xfrm>
            <a:off x="1149819" y="1159879"/>
            <a:ext cx="6505519" cy="452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302494"/>
            <a:ext cx="8229600" cy="990600"/>
          </a:xfrm>
        </p:spPr>
        <p:txBody>
          <a:bodyPr>
            <a:normAutofit fontScale="90000"/>
          </a:bodyPr>
          <a:lstStyle/>
          <a:p>
            <a:r>
              <a:rPr lang="en-US" sz="3600" dirty="0"/>
              <a:t>Lipid Bilayer: A flexible two-dimensional fluid</a:t>
            </a:r>
          </a:p>
        </p:txBody>
      </p:sp>
      <p:sp>
        <p:nvSpPr>
          <p:cNvPr id="3" name="Content Placeholder 2"/>
          <p:cNvSpPr>
            <a:spLocks noGrp="1"/>
          </p:cNvSpPr>
          <p:nvPr>
            <p:ph idx="1"/>
          </p:nvPr>
        </p:nvSpPr>
        <p:spPr>
          <a:xfrm>
            <a:off x="457200" y="5656911"/>
            <a:ext cx="8229600" cy="935541"/>
          </a:xfrm>
          <a:solidFill>
            <a:srgbClr val="FFFFFF"/>
          </a:solidFill>
        </p:spPr>
        <p:txBody>
          <a:bodyPr/>
          <a:lstStyle/>
          <a:p>
            <a:r>
              <a:rPr lang="en-US" dirty="0"/>
              <a:t>Lipids are not stagnant, move within the lipid bilayer</a:t>
            </a:r>
          </a:p>
          <a:p>
            <a:r>
              <a:rPr lang="en-US" dirty="0"/>
              <a:t>So do proteins integrated in the membrane.</a:t>
            </a:r>
          </a:p>
        </p:txBody>
      </p:sp>
    </p:spTree>
    <p:extLst>
      <p:ext uri="{BB962C8B-B14F-4D97-AF65-F5344CB8AC3E}">
        <p14:creationId xmlns:p14="http://schemas.microsoft.com/office/powerpoint/2010/main" val="1513750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figure_11_14"/>
          <p:cNvPicPr>
            <a:picLocks noChangeAspect="1" noChangeArrowheads="1"/>
          </p:cNvPicPr>
          <p:nvPr/>
        </p:nvPicPr>
        <p:blipFill rotWithShape="1">
          <a:blip r:embed="rId3">
            <a:extLst>
              <a:ext uri="{28A0092B-C50C-407E-A947-70E740481C1C}">
                <a14:useLocalDpi xmlns:a14="http://schemas.microsoft.com/office/drawing/2010/main" val="0"/>
              </a:ext>
            </a:extLst>
          </a:blip>
          <a:srcRect b="5132"/>
          <a:stretch/>
        </p:blipFill>
        <p:spPr bwMode="auto">
          <a:xfrm>
            <a:off x="0" y="987177"/>
            <a:ext cx="5769738" cy="380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13700"/>
            <a:ext cx="8229600" cy="990600"/>
          </a:xfrm>
        </p:spPr>
        <p:txBody>
          <a:bodyPr/>
          <a:lstStyle/>
          <a:p>
            <a:r>
              <a:rPr lang="en-US" dirty="0"/>
              <a:t>Dynamics within the membrane</a:t>
            </a:r>
          </a:p>
        </p:txBody>
      </p:sp>
      <p:sp>
        <p:nvSpPr>
          <p:cNvPr id="3" name="Content Placeholder 2"/>
          <p:cNvSpPr>
            <a:spLocks noGrp="1"/>
          </p:cNvSpPr>
          <p:nvPr>
            <p:ph idx="1"/>
          </p:nvPr>
        </p:nvSpPr>
        <p:spPr>
          <a:xfrm>
            <a:off x="0" y="5168476"/>
            <a:ext cx="9144000" cy="1308523"/>
          </a:xfrm>
        </p:spPr>
        <p:txBody>
          <a:bodyPr>
            <a:normAutofit fontScale="85000" lnSpcReduction="20000"/>
          </a:bodyPr>
          <a:lstStyle/>
          <a:p>
            <a:r>
              <a:rPr lang="en-US" dirty="0"/>
              <a:t>Lipids themselves can move, rotate and flip (usually not without help)</a:t>
            </a:r>
          </a:p>
          <a:p>
            <a:r>
              <a:rPr lang="en-US" dirty="0"/>
              <a:t>Saturation of lipid </a:t>
            </a:r>
            <a:r>
              <a:rPr lang="en-US" dirty="0" err="1"/>
              <a:t>polycarbon</a:t>
            </a:r>
            <a:r>
              <a:rPr lang="en-US" dirty="0"/>
              <a:t> tails influences how tightly they pack</a:t>
            </a:r>
          </a:p>
          <a:p>
            <a:pPr lvl="1"/>
            <a:r>
              <a:rPr lang="en-US" dirty="0"/>
              <a:t>Saturated = more hydrocarbon interactions= more viscous, less fluid</a:t>
            </a:r>
          </a:p>
          <a:p>
            <a:r>
              <a:rPr lang="en-US" dirty="0"/>
              <a:t>Other components of the membrane also influence fluidity</a:t>
            </a:r>
          </a:p>
        </p:txBody>
      </p:sp>
      <p:pic>
        <p:nvPicPr>
          <p:cNvPr id="6" name="Picture 5">
            <a:extLst>
              <a:ext uri="{FF2B5EF4-FFF2-40B4-BE49-F238E27FC236}">
                <a16:creationId xmlns="" xmlns:a16="http://schemas.microsoft.com/office/drawing/2014/main" id="{93E8CE24-3138-454D-AF46-42732B19FC88}"/>
              </a:ext>
            </a:extLst>
          </p:cNvPr>
          <p:cNvPicPr>
            <a:picLocks noChangeAspect="1"/>
          </p:cNvPicPr>
          <p:nvPr/>
        </p:nvPicPr>
        <p:blipFill>
          <a:blip r:embed="rId4"/>
          <a:stretch>
            <a:fillRect/>
          </a:stretch>
        </p:blipFill>
        <p:spPr>
          <a:xfrm>
            <a:off x="6294819" y="1204300"/>
            <a:ext cx="1832738" cy="3777684"/>
          </a:xfrm>
          <a:prstGeom prst="rect">
            <a:avLst/>
          </a:prstGeom>
        </p:spPr>
      </p:pic>
    </p:spTree>
    <p:extLst>
      <p:ext uri="{BB962C8B-B14F-4D97-AF65-F5344CB8AC3E}">
        <p14:creationId xmlns:p14="http://schemas.microsoft.com/office/powerpoint/2010/main" val="40582907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figure_11_15"/>
          <p:cNvPicPr>
            <a:picLocks noChangeAspect="1" noChangeArrowheads="1"/>
          </p:cNvPicPr>
          <p:nvPr/>
        </p:nvPicPr>
        <p:blipFill rotWithShape="1">
          <a:blip r:embed="rId3">
            <a:extLst>
              <a:ext uri="{28A0092B-C50C-407E-A947-70E740481C1C}">
                <a14:useLocalDpi xmlns:a14="http://schemas.microsoft.com/office/drawing/2010/main" val="0"/>
              </a:ext>
            </a:extLst>
          </a:blip>
          <a:srcRect b="14023"/>
          <a:stretch/>
        </p:blipFill>
        <p:spPr bwMode="auto">
          <a:xfrm>
            <a:off x="304800" y="1785057"/>
            <a:ext cx="8531225" cy="252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Rigid structures limit fluidity</a:t>
            </a:r>
          </a:p>
        </p:txBody>
      </p:sp>
      <p:sp>
        <p:nvSpPr>
          <p:cNvPr id="3" name="Content Placeholder 2"/>
          <p:cNvSpPr>
            <a:spLocks noGrp="1"/>
          </p:cNvSpPr>
          <p:nvPr>
            <p:ph idx="1"/>
          </p:nvPr>
        </p:nvSpPr>
        <p:spPr>
          <a:xfrm>
            <a:off x="457200" y="4310111"/>
            <a:ext cx="8229600" cy="1983445"/>
          </a:xfrm>
        </p:spPr>
        <p:txBody>
          <a:bodyPr>
            <a:normAutofit fontScale="92500" lnSpcReduction="20000"/>
          </a:bodyPr>
          <a:lstStyle/>
          <a:p>
            <a:r>
              <a:rPr lang="en-US" dirty="0"/>
              <a:t>Cholesterol molecules have rigid region</a:t>
            </a:r>
          </a:p>
          <a:p>
            <a:r>
              <a:rPr lang="en-US" dirty="0"/>
              <a:t>Membranes with high cholesterol will be less fluid </a:t>
            </a:r>
            <a:r>
              <a:rPr lang="en-US" dirty="0">
                <a:sym typeface="Wingdings"/>
              </a:rPr>
              <a:t> may impact function</a:t>
            </a:r>
          </a:p>
          <a:p>
            <a:endParaRPr lang="en-US" dirty="0">
              <a:solidFill>
                <a:srgbClr val="D2533C"/>
              </a:solidFill>
              <a:sym typeface="Wingdings"/>
            </a:endParaRPr>
          </a:p>
          <a:p>
            <a:pPr marL="0" indent="0" algn="ctr">
              <a:buNone/>
            </a:pPr>
            <a:r>
              <a:rPr lang="en-US" dirty="0">
                <a:solidFill>
                  <a:srgbClr val="D2533C"/>
                </a:solidFill>
                <a:sym typeface="Wingdings"/>
              </a:rPr>
              <a:t>Fluidity of a membrane is important for it’s function and must be maintained  active regulation</a:t>
            </a:r>
            <a:endParaRPr lang="en-US" dirty="0">
              <a:solidFill>
                <a:srgbClr val="D2533C"/>
              </a:solidFill>
            </a:endParaRPr>
          </a:p>
        </p:txBody>
      </p:sp>
    </p:spTree>
    <p:extLst>
      <p:ext uri="{BB962C8B-B14F-4D97-AF65-F5344CB8AC3E}">
        <p14:creationId xmlns:p14="http://schemas.microsoft.com/office/powerpoint/2010/main" val="2972573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11_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311" y="1064829"/>
            <a:ext cx="5878689" cy="49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22955"/>
            <a:ext cx="8229600" cy="990600"/>
          </a:xfrm>
        </p:spPr>
        <p:txBody>
          <a:bodyPr>
            <a:normAutofit fontScale="90000"/>
          </a:bodyPr>
          <a:lstStyle/>
          <a:p>
            <a:r>
              <a:rPr lang="en-US" dirty="0"/>
              <a:t>Lipids in the cell membrane are motile</a:t>
            </a:r>
          </a:p>
        </p:txBody>
      </p:sp>
      <p:sp>
        <p:nvSpPr>
          <p:cNvPr id="3" name="Content Placeholder 2"/>
          <p:cNvSpPr>
            <a:spLocks noGrp="1"/>
          </p:cNvSpPr>
          <p:nvPr>
            <p:ph idx="1"/>
          </p:nvPr>
        </p:nvSpPr>
        <p:spPr>
          <a:xfrm>
            <a:off x="457200" y="6025444"/>
            <a:ext cx="8229600" cy="1157111"/>
          </a:xfrm>
        </p:spPr>
        <p:txBody>
          <a:bodyPr/>
          <a:lstStyle/>
          <a:p>
            <a:r>
              <a:rPr lang="en-US" b="1" dirty="0"/>
              <a:t>F</a:t>
            </a:r>
            <a:r>
              <a:rPr lang="en-US" dirty="0"/>
              <a:t>luorescence </a:t>
            </a:r>
            <a:r>
              <a:rPr lang="en-US" b="1" dirty="0"/>
              <a:t>R</a:t>
            </a:r>
            <a:r>
              <a:rPr lang="en-US" dirty="0"/>
              <a:t>ecovery </a:t>
            </a:r>
            <a:r>
              <a:rPr lang="en-US" b="1" dirty="0"/>
              <a:t>A</a:t>
            </a:r>
            <a:r>
              <a:rPr lang="en-US" dirty="0"/>
              <a:t>fter </a:t>
            </a:r>
            <a:r>
              <a:rPr lang="en-US" b="1" dirty="0" err="1"/>
              <a:t>P</a:t>
            </a:r>
            <a:r>
              <a:rPr lang="en-US" dirty="0" err="1"/>
              <a:t>hotobleaching</a:t>
            </a:r>
            <a:r>
              <a:rPr lang="en-US" dirty="0"/>
              <a:t> to experimentally examine the motility of lipids</a:t>
            </a:r>
          </a:p>
        </p:txBody>
      </p:sp>
    </p:spTree>
    <p:extLst>
      <p:ext uri="{BB962C8B-B14F-4D97-AF65-F5344CB8AC3E}">
        <p14:creationId xmlns:p14="http://schemas.microsoft.com/office/powerpoint/2010/main" val="995861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Regulation of bilayer composition</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2856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figure_11_16"/>
          <p:cNvPicPr>
            <a:picLocks noChangeAspect="1" noChangeArrowheads="1"/>
          </p:cNvPicPr>
          <p:nvPr/>
        </p:nvPicPr>
        <p:blipFill rotWithShape="1">
          <a:blip r:embed="rId3">
            <a:extLst>
              <a:ext uri="{28A0092B-C50C-407E-A947-70E740481C1C}">
                <a14:useLocalDpi xmlns:a14="http://schemas.microsoft.com/office/drawing/2010/main" val="0"/>
              </a:ext>
            </a:extLst>
          </a:blip>
          <a:srcRect r="50136"/>
          <a:stretch/>
        </p:blipFill>
        <p:spPr bwMode="auto">
          <a:xfrm>
            <a:off x="5698625" y="443500"/>
            <a:ext cx="3306475" cy="631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47888" y="364445"/>
            <a:ext cx="5350737" cy="990600"/>
          </a:xfrm>
        </p:spPr>
        <p:txBody>
          <a:bodyPr>
            <a:normAutofit/>
          </a:bodyPr>
          <a:lstStyle/>
          <a:p>
            <a:r>
              <a:rPr lang="en-US" sz="3600" dirty="0"/>
              <a:t>Symmetric composition</a:t>
            </a:r>
          </a:p>
        </p:txBody>
      </p:sp>
      <p:sp>
        <p:nvSpPr>
          <p:cNvPr id="3" name="Content Placeholder 2"/>
          <p:cNvSpPr>
            <a:spLocks noGrp="1"/>
          </p:cNvSpPr>
          <p:nvPr>
            <p:ph idx="1"/>
          </p:nvPr>
        </p:nvSpPr>
        <p:spPr>
          <a:xfrm>
            <a:off x="457200" y="1600200"/>
            <a:ext cx="5241425" cy="4876800"/>
          </a:xfrm>
        </p:spPr>
        <p:txBody>
          <a:bodyPr/>
          <a:lstStyle/>
          <a:p>
            <a:r>
              <a:rPr lang="en-US" dirty="0"/>
              <a:t>New phospholipids are:</a:t>
            </a:r>
          </a:p>
          <a:p>
            <a:pPr lvl="1"/>
            <a:r>
              <a:rPr lang="en-US" sz="2200" dirty="0"/>
              <a:t>Synthesized on the cytosolic surface of the endoplasmic reticulum</a:t>
            </a:r>
          </a:p>
          <a:p>
            <a:pPr lvl="1"/>
            <a:r>
              <a:rPr lang="en-US" sz="2200" dirty="0"/>
              <a:t>Inserted exclusively into the cytosolic side of the bilayer</a:t>
            </a:r>
          </a:p>
          <a:p>
            <a:pPr lvl="1"/>
            <a:r>
              <a:rPr lang="en-US" sz="2200" dirty="0" err="1">
                <a:solidFill>
                  <a:srgbClr val="D2533C"/>
                </a:solidFill>
              </a:rPr>
              <a:t>Scramblase</a:t>
            </a:r>
            <a:r>
              <a:rPr lang="en-US" sz="2200" dirty="0" err="1"/>
              <a:t>s</a:t>
            </a:r>
            <a:r>
              <a:rPr lang="en-US" sz="2200" dirty="0"/>
              <a:t> randomly choose phospholipids to move from one half of the bilayer to the other</a:t>
            </a:r>
          </a:p>
          <a:p>
            <a:pPr lvl="1"/>
            <a:endParaRPr lang="en-US" sz="2200" dirty="0"/>
          </a:p>
          <a:p>
            <a:pPr lvl="1"/>
            <a:r>
              <a:rPr lang="en-US" sz="2200" dirty="0">
                <a:solidFill>
                  <a:srgbClr val="0000FF"/>
                </a:solidFill>
              </a:rPr>
              <a:t>ER Membranes are symmetric </a:t>
            </a:r>
          </a:p>
          <a:p>
            <a:pPr lvl="1"/>
            <a:endParaRPr lang="en-US" sz="2200" dirty="0"/>
          </a:p>
          <a:p>
            <a:pPr lvl="1"/>
            <a:endParaRPr lang="en-US" dirty="0"/>
          </a:p>
        </p:txBody>
      </p:sp>
    </p:spTree>
    <p:extLst>
      <p:ext uri="{BB962C8B-B14F-4D97-AF65-F5344CB8AC3E}">
        <p14:creationId xmlns:p14="http://schemas.microsoft.com/office/powerpoint/2010/main" val="2702148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figure_11_16"/>
          <p:cNvPicPr>
            <a:picLocks noChangeAspect="1" noChangeArrowheads="1"/>
          </p:cNvPicPr>
          <p:nvPr/>
        </p:nvPicPr>
        <p:blipFill rotWithShape="1">
          <a:blip r:embed="rId3">
            <a:extLst>
              <a:ext uri="{28A0092B-C50C-407E-A947-70E740481C1C}">
                <a14:useLocalDpi xmlns:a14="http://schemas.microsoft.com/office/drawing/2010/main" val="0"/>
              </a:ext>
            </a:extLst>
          </a:blip>
          <a:srcRect l="54435" t="18575" r="-355"/>
          <a:stretch/>
        </p:blipFill>
        <p:spPr bwMode="auto">
          <a:xfrm>
            <a:off x="6046696" y="1370886"/>
            <a:ext cx="3044994" cy="514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47888" y="364445"/>
            <a:ext cx="5350737" cy="990600"/>
          </a:xfrm>
        </p:spPr>
        <p:txBody>
          <a:bodyPr>
            <a:normAutofit/>
          </a:bodyPr>
          <a:lstStyle/>
          <a:p>
            <a:r>
              <a:rPr lang="en-US" sz="3600" dirty="0"/>
              <a:t>Asymmetric composition</a:t>
            </a:r>
          </a:p>
        </p:txBody>
      </p:sp>
      <p:sp>
        <p:nvSpPr>
          <p:cNvPr id="3" name="Content Placeholder 2"/>
          <p:cNvSpPr>
            <a:spLocks noGrp="1"/>
          </p:cNvSpPr>
          <p:nvPr>
            <p:ph idx="1"/>
          </p:nvPr>
        </p:nvSpPr>
        <p:spPr>
          <a:xfrm>
            <a:off x="457200" y="1600200"/>
            <a:ext cx="5241425" cy="4876800"/>
          </a:xfrm>
        </p:spPr>
        <p:txBody>
          <a:bodyPr>
            <a:normAutofit/>
          </a:bodyPr>
          <a:lstStyle/>
          <a:p>
            <a:r>
              <a:rPr lang="en-US" dirty="0"/>
              <a:t>ER membrane pinches off to form vesicles</a:t>
            </a:r>
          </a:p>
          <a:p>
            <a:r>
              <a:rPr lang="en-US" dirty="0"/>
              <a:t>Vesicles fuse with other membranes</a:t>
            </a:r>
          </a:p>
          <a:p>
            <a:r>
              <a:rPr lang="en-US" dirty="0">
                <a:solidFill>
                  <a:srgbClr val="0000FF"/>
                </a:solidFill>
              </a:rPr>
              <a:t>Composition of many of these membranes is asymmetric</a:t>
            </a:r>
          </a:p>
          <a:p>
            <a:endParaRPr lang="en-US" dirty="0"/>
          </a:p>
          <a:p>
            <a:r>
              <a:rPr lang="en-US" dirty="0" err="1">
                <a:solidFill>
                  <a:srgbClr val="D2533C"/>
                </a:solidFill>
              </a:rPr>
              <a:t>Flippases</a:t>
            </a:r>
            <a:r>
              <a:rPr lang="en-US" dirty="0"/>
              <a:t>:</a:t>
            </a:r>
          </a:p>
          <a:p>
            <a:pPr lvl="1"/>
            <a:r>
              <a:rPr lang="en-US" dirty="0"/>
              <a:t>Family of enzymes that selectively flip phospholipids</a:t>
            </a:r>
          </a:p>
          <a:p>
            <a:pPr lvl="1"/>
            <a:endParaRPr lang="en-US" dirty="0"/>
          </a:p>
          <a:p>
            <a:pPr lvl="1"/>
            <a:r>
              <a:rPr lang="en-US" dirty="0"/>
              <a:t>Membranes have a distinct </a:t>
            </a:r>
            <a:r>
              <a:rPr lang="en-US" i="1" dirty="0"/>
              <a:t>inside</a:t>
            </a:r>
            <a:r>
              <a:rPr lang="en-US" dirty="0"/>
              <a:t> and </a:t>
            </a:r>
            <a:r>
              <a:rPr lang="en-US" i="1" dirty="0"/>
              <a:t>outside</a:t>
            </a:r>
          </a:p>
          <a:p>
            <a:pPr lvl="1"/>
            <a:endParaRPr lang="en-US" dirty="0"/>
          </a:p>
          <a:p>
            <a:pPr lvl="1"/>
            <a:endParaRPr lang="en-US" dirty="0"/>
          </a:p>
        </p:txBody>
      </p:sp>
    </p:spTree>
    <p:extLst>
      <p:ext uri="{BB962C8B-B14F-4D97-AF65-F5344CB8AC3E}">
        <p14:creationId xmlns:p14="http://schemas.microsoft.com/office/powerpoint/2010/main" val="21758366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Chapter 11: Cell Membranes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06923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figure_11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0" y="466992"/>
            <a:ext cx="3175000" cy="631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txBox="1">
            <a:spLocks/>
          </p:cNvSpPr>
          <p:nvPr/>
        </p:nvSpPr>
        <p:spPr>
          <a:xfrm>
            <a:off x="457200" y="961230"/>
            <a:ext cx="5257575" cy="5515770"/>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200" dirty="0"/>
              <a:t>Membranes retain their orientation during budding and delivery</a:t>
            </a:r>
          </a:p>
          <a:p>
            <a:pPr lvl="1"/>
            <a:endParaRPr lang="en-US" sz="1800" dirty="0"/>
          </a:p>
          <a:p>
            <a:pPr marL="274320" lvl="1" indent="0">
              <a:buNone/>
            </a:pPr>
            <a:r>
              <a:rPr lang="en-US" sz="2200" dirty="0">
                <a:solidFill>
                  <a:srgbClr val="0000FF"/>
                </a:solidFill>
              </a:rPr>
              <a:t>Cytosol-facing membrane remains facing the cytosol</a:t>
            </a:r>
          </a:p>
          <a:p>
            <a:pPr marL="274320" lvl="1" indent="0">
              <a:buNone/>
            </a:pPr>
            <a:endParaRPr lang="en-US" sz="2200" dirty="0"/>
          </a:p>
          <a:p>
            <a:pPr lvl="1"/>
            <a:r>
              <a:rPr lang="en-US" sz="1800" dirty="0"/>
              <a:t>Sugar groups added to glycolipids in the </a:t>
            </a:r>
            <a:r>
              <a:rPr lang="en-US" sz="1800" dirty="0" err="1"/>
              <a:t>golgi</a:t>
            </a:r>
            <a:endParaRPr lang="en-US" sz="1800" dirty="0"/>
          </a:p>
          <a:p>
            <a:pPr lvl="1"/>
            <a:endParaRPr lang="en-US" sz="1800" dirty="0"/>
          </a:p>
          <a:p>
            <a:pPr lvl="1"/>
            <a:r>
              <a:rPr lang="en-US" sz="1800" dirty="0"/>
              <a:t>No </a:t>
            </a:r>
            <a:r>
              <a:rPr lang="en-US" sz="1800" dirty="0" err="1"/>
              <a:t>flippase</a:t>
            </a:r>
            <a:r>
              <a:rPr lang="en-US" sz="1800" dirty="0"/>
              <a:t> exists for glycolipids so they stay on the inside/lumen</a:t>
            </a:r>
          </a:p>
          <a:p>
            <a:pPr lvl="1"/>
            <a:endParaRPr lang="en-US" sz="1800" dirty="0"/>
          </a:p>
          <a:p>
            <a:pPr lvl="1"/>
            <a:r>
              <a:rPr lang="en-US" sz="1800" dirty="0"/>
              <a:t>Glycolipids are exclusively found on the outside/non cytosolic side of the membrane</a:t>
            </a:r>
          </a:p>
          <a:p>
            <a:pPr lvl="1"/>
            <a:endParaRPr lang="en-US" sz="1800" dirty="0"/>
          </a:p>
          <a:p>
            <a:pPr lvl="1"/>
            <a:r>
              <a:rPr lang="en-US" sz="1800" dirty="0"/>
              <a:t>Forms a carbohydrate coat that protect the cell</a:t>
            </a:r>
          </a:p>
        </p:txBody>
      </p:sp>
      <p:sp>
        <p:nvSpPr>
          <p:cNvPr id="4" name="Title 1"/>
          <p:cNvSpPr txBox="1">
            <a:spLocks/>
          </p:cNvSpPr>
          <p:nvPr/>
        </p:nvSpPr>
        <p:spPr>
          <a:xfrm>
            <a:off x="457200" y="273344"/>
            <a:ext cx="8229600" cy="687885"/>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dirty="0"/>
              <a:t>Asymmetry for function</a:t>
            </a:r>
          </a:p>
        </p:txBody>
      </p:sp>
    </p:spTree>
    <p:extLst>
      <p:ext uri="{BB962C8B-B14F-4D97-AF65-F5344CB8AC3E}">
        <p14:creationId xmlns:p14="http://schemas.microsoft.com/office/powerpoint/2010/main" val="32218922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9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figure_11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92300"/>
            <a:ext cx="8531225"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Knowing inside from out</a:t>
            </a:r>
          </a:p>
        </p:txBody>
      </p:sp>
      <p:sp>
        <p:nvSpPr>
          <p:cNvPr id="3" name="Content Placeholder 2"/>
          <p:cNvSpPr>
            <a:spLocks noGrp="1"/>
          </p:cNvSpPr>
          <p:nvPr>
            <p:ph idx="1"/>
          </p:nvPr>
        </p:nvSpPr>
        <p:spPr>
          <a:xfrm>
            <a:off x="457200" y="4863010"/>
            <a:ext cx="8229600" cy="1613989"/>
          </a:xfrm>
        </p:spPr>
        <p:txBody>
          <a:bodyPr/>
          <a:lstStyle/>
          <a:p>
            <a:r>
              <a:rPr lang="en-US" dirty="0"/>
              <a:t>Membrane orientation is essential for protein positioning and function</a:t>
            </a:r>
          </a:p>
        </p:txBody>
      </p:sp>
    </p:spTree>
    <p:extLst>
      <p:ext uri="{BB962C8B-B14F-4D97-AF65-F5344CB8AC3E}">
        <p14:creationId xmlns:p14="http://schemas.microsoft.com/office/powerpoint/2010/main" val="60902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lutamic-acid132344750097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916" y="4632158"/>
            <a:ext cx="1511776" cy="2125579"/>
          </a:xfrm>
          <a:prstGeom prst="rect">
            <a:avLst/>
          </a:prstGeom>
        </p:spPr>
      </p:pic>
      <p:pic>
        <p:nvPicPr>
          <p:cNvPr id="4" name="Picture 3" descr="th-1.jpg"/>
          <p:cNvPicPr>
            <a:picLocks noChangeAspect="1"/>
          </p:cNvPicPr>
          <p:nvPr/>
        </p:nvPicPr>
        <p:blipFill rotWithShape="1">
          <a:blip r:embed="rId4">
            <a:extLst>
              <a:ext uri="{28A0092B-C50C-407E-A947-70E740481C1C}">
                <a14:useLocalDpi xmlns:a14="http://schemas.microsoft.com/office/drawing/2010/main" val="0"/>
              </a:ext>
            </a:extLst>
          </a:blip>
          <a:srcRect l="45521" t="8100" r="12662" b="28278"/>
          <a:stretch/>
        </p:blipFill>
        <p:spPr>
          <a:xfrm>
            <a:off x="5080022" y="4038864"/>
            <a:ext cx="1323473" cy="1831474"/>
          </a:xfrm>
          <a:prstGeom prst="rect">
            <a:avLst/>
          </a:prstGeom>
        </p:spPr>
      </p:pic>
      <p:sp>
        <p:nvSpPr>
          <p:cNvPr id="2" name="Title 1"/>
          <p:cNvSpPr>
            <a:spLocks noGrp="1"/>
          </p:cNvSpPr>
          <p:nvPr>
            <p:ph type="title"/>
          </p:nvPr>
        </p:nvSpPr>
        <p:spPr/>
        <p:txBody>
          <a:bodyPr>
            <a:normAutofit fontScale="90000"/>
          </a:bodyPr>
          <a:lstStyle/>
          <a:p>
            <a:r>
              <a:rPr lang="en-US" dirty="0"/>
              <a:t>What might a </a:t>
            </a:r>
            <a:r>
              <a:rPr lang="en-US" dirty="0" err="1"/>
              <a:t>transmembrane</a:t>
            </a:r>
            <a:r>
              <a:rPr lang="en-US" dirty="0"/>
              <a:t> protein look like? </a:t>
            </a:r>
          </a:p>
        </p:txBody>
      </p:sp>
      <p:sp>
        <p:nvSpPr>
          <p:cNvPr id="3" name="Content Placeholder 2"/>
          <p:cNvSpPr>
            <a:spLocks noGrp="1"/>
          </p:cNvSpPr>
          <p:nvPr>
            <p:ph idx="1"/>
          </p:nvPr>
        </p:nvSpPr>
        <p:spPr>
          <a:xfrm>
            <a:off x="457200" y="1814286"/>
            <a:ext cx="8229600" cy="4662714"/>
          </a:xfrm>
        </p:spPr>
        <p:txBody>
          <a:bodyPr>
            <a:normAutofit lnSpcReduction="10000"/>
          </a:bodyPr>
          <a:lstStyle/>
          <a:p>
            <a:pPr marL="0" indent="0">
              <a:buNone/>
            </a:pPr>
            <a:r>
              <a:rPr lang="en-US" dirty="0"/>
              <a:t>For 5 min- Pair &amp; discuss:</a:t>
            </a:r>
          </a:p>
          <a:p>
            <a:pPr marL="457200" indent="-457200">
              <a:buFont typeface="+mj-lt"/>
              <a:buAutoNum type="arabicPeriod"/>
            </a:pPr>
            <a:r>
              <a:rPr lang="en-US" sz="2200" dirty="0"/>
              <a:t>Draw a lipid membrane</a:t>
            </a:r>
          </a:p>
          <a:p>
            <a:pPr marL="457200" indent="-457200">
              <a:buFont typeface="+mj-lt"/>
              <a:buAutoNum type="arabicPeriod"/>
            </a:pPr>
            <a:r>
              <a:rPr lang="en-US" sz="2200" dirty="0"/>
              <a:t>For a single protein that crosses the membrane:</a:t>
            </a:r>
          </a:p>
          <a:p>
            <a:pPr lvl="1"/>
            <a:r>
              <a:rPr lang="en-US" sz="1800" dirty="0"/>
              <a:t>What secondary/tertiary structures might be used?</a:t>
            </a:r>
          </a:p>
          <a:p>
            <a:endParaRPr lang="en-US" sz="2200" dirty="0"/>
          </a:p>
          <a:p>
            <a:pPr marL="457200" indent="-457200">
              <a:buFont typeface="+mj-lt"/>
              <a:buAutoNum type="arabicPeriod"/>
            </a:pPr>
            <a:r>
              <a:rPr lang="en-US" sz="2200" dirty="0"/>
              <a:t>For a protein </a:t>
            </a:r>
            <a:r>
              <a:rPr lang="en-US" sz="2200" b="1" i="1" dirty="0"/>
              <a:t>complex</a:t>
            </a:r>
            <a:r>
              <a:rPr lang="en-US" sz="2200" dirty="0"/>
              <a:t> that crosses the membrane:</a:t>
            </a:r>
          </a:p>
          <a:p>
            <a:pPr lvl="1"/>
            <a:r>
              <a:rPr lang="en-US" sz="1800" dirty="0"/>
              <a:t>What structures might be used?</a:t>
            </a:r>
          </a:p>
          <a:p>
            <a:pPr marL="0" indent="0">
              <a:buNone/>
            </a:pPr>
            <a:endParaRPr lang="en-US" sz="2200" dirty="0"/>
          </a:p>
          <a:p>
            <a:pPr marL="457200" indent="-457200">
              <a:buFont typeface="+mj-lt"/>
              <a:buAutoNum type="arabicPeriod"/>
            </a:pPr>
            <a:r>
              <a:rPr lang="en-US" sz="2200" dirty="0"/>
              <a:t>If the side chain Phenylalanine (F) </a:t>
            </a:r>
          </a:p>
          <a:p>
            <a:pPr marL="0" indent="0">
              <a:buNone/>
            </a:pPr>
            <a:r>
              <a:rPr lang="en-US" sz="2200" dirty="0"/>
              <a:t>      were present, where might it be?</a:t>
            </a:r>
          </a:p>
          <a:p>
            <a:endParaRPr lang="en-US" sz="2200" dirty="0"/>
          </a:p>
          <a:p>
            <a:pPr marL="0" indent="0">
              <a:buNone/>
            </a:pPr>
            <a:r>
              <a:rPr lang="en-US" sz="2200" dirty="0"/>
              <a:t>                                 What about glutamic acid (E)?</a:t>
            </a:r>
          </a:p>
        </p:txBody>
      </p:sp>
    </p:spTree>
    <p:extLst>
      <p:ext uri="{BB962C8B-B14F-4D97-AF65-F5344CB8AC3E}">
        <p14:creationId xmlns:p14="http://schemas.microsoft.com/office/powerpoint/2010/main" val="3378444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figure_11_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27200"/>
            <a:ext cx="8531225"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44312" y="533400"/>
            <a:ext cx="8542488" cy="990600"/>
          </a:xfrm>
        </p:spPr>
        <p:txBody>
          <a:bodyPr>
            <a:noAutofit/>
          </a:bodyPr>
          <a:lstStyle/>
          <a:p>
            <a:r>
              <a:rPr lang="en-US" sz="3600" dirty="0"/>
              <a:t>The many ways proteins associate with lipid bilayers..</a:t>
            </a:r>
          </a:p>
        </p:txBody>
      </p:sp>
      <p:sp>
        <p:nvSpPr>
          <p:cNvPr id="3" name="Content Placeholder 2"/>
          <p:cNvSpPr>
            <a:spLocks noGrp="1"/>
          </p:cNvSpPr>
          <p:nvPr>
            <p:ph idx="1"/>
          </p:nvPr>
        </p:nvSpPr>
        <p:spPr>
          <a:xfrm>
            <a:off x="312889" y="4874234"/>
            <a:ext cx="8523135" cy="1343025"/>
          </a:xfrm>
          <a:solidFill>
            <a:srgbClr val="FFFFFF"/>
          </a:solidFill>
        </p:spPr>
        <p:txBody>
          <a:bodyPr>
            <a:normAutofit fontScale="92500" lnSpcReduction="20000"/>
          </a:bodyPr>
          <a:lstStyle/>
          <a:p>
            <a:r>
              <a:rPr lang="en-US" dirty="0"/>
              <a:t>Alpha helix and beta barrels are common secondary structures</a:t>
            </a:r>
          </a:p>
          <a:p>
            <a:r>
              <a:rPr lang="en-US" dirty="0"/>
              <a:t>Integral membrane proteins are not easily extracted from the lipid bilayer! </a:t>
            </a:r>
            <a:r>
              <a:rPr lang="en-US" dirty="0">
                <a:sym typeface="Wingdings"/>
              </a:rPr>
              <a:t> detergents to </a:t>
            </a:r>
            <a:r>
              <a:rPr lang="en-US" dirty="0" err="1">
                <a:sym typeface="Wingdings"/>
              </a:rPr>
              <a:t>dissasemble</a:t>
            </a:r>
            <a:r>
              <a:rPr lang="en-US" dirty="0">
                <a:sym typeface="Wingdings"/>
              </a:rPr>
              <a:t> membrane and solubilize proteins</a:t>
            </a:r>
            <a:endParaRPr lang="en-US" dirty="0"/>
          </a:p>
        </p:txBody>
      </p:sp>
    </p:spTree>
    <p:extLst>
      <p:ext uri="{BB962C8B-B14F-4D97-AF65-F5344CB8AC3E}">
        <p14:creationId xmlns:p14="http://schemas.microsoft.com/office/powerpoint/2010/main" val="4242452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figure_11_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70" y="1724864"/>
            <a:ext cx="3275893" cy="476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8744" y="533400"/>
            <a:ext cx="8860786" cy="990600"/>
          </a:xfrm>
        </p:spPr>
        <p:txBody>
          <a:bodyPr>
            <a:noAutofit/>
          </a:bodyPr>
          <a:lstStyle/>
          <a:p>
            <a:r>
              <a:rPr lang="en-US" sz="3600" dirty="0"/>
              <a:t>Exploit the hydrophobic lipid core to be stably associated</a:t>
            </a:r>
          </a:p>
        </p:txBody>
      </p:sp>
      <p:sp>
        <p:nvSpPr>
          <p:cNvPr id="6" name="TextBox 5"/>
          <p:cNvSpPr txBox="1"/>
          <p:nvPr/>
        </p:nvSpPr>
        <p:spPr>
          <a:xfrm>
            <a:off x="3030562" y="5887570"/>
            <a:ext cx="6113438" cy="923330"/>
          </a:xfrm>
          <a:prstGeom prst="rect">
            <a:avLst/>
          </a:prstGeom>
          <a:noFill/>
          <a:ln>
            <a:solidFill>
              <a:srgbClr val="0000FF"/>
            </a:solidFill>
          </a:ln>
        </p:spPr>
        <p:txBody>
          <a:bodyPr wrap="square" rtlCol="0">
            <a:spAutoFit/>
          </a:bodyPr>
          <a:lstStyle/>
          <a:p>
            <a:r>
              <a:rPr lang="en-US" b="1" dirty="0"/>
              <a:t>Hydrophobic side chains are not enough</a:t>
            </a:r>
          </a:p>
          <a:p>
            <a:r>
              <a:rPr lang="en-US" dirty="0"/>
              <a:t>	hydrophilic peptide backbone needs to be shielded 	from hydrophobic environment</a:t>
            </a:r>
          </a:p>
        </p:txBody>
      </p:sp>
      <p:pic>
        <p:nvPicPr>
          <p:cNvPr id="5" name="Picture 4">
            <a:extLst>
              <a:ext uri="{FF2B5EF4-FFF2-40B4-BE49-F238E27FC236}">
                <a16:creationId xmlns="" xmlns:a16="http://schemas.microsoft.com/office/drawing/2014/main" id="{BD507CBA-557F-8E4A-82CD-81708CFE0D95}"/>
              </a:ext>
            </a:extLst>
          </p:cNvPr>
          <p:cNvPicPr>
            <a:picLocks noChangeAspect="1"/>
          </p:cNvPicPr>
          <p:nvPr/>
        </p:nvPicPr>
        <p:blipFill>
          <a:blip r:embed="rId4"/>
          <a:stretch>
            <a:fillRect/>
          </a:stretch>
        </p:blipFill>
        <p:spPr>
          <a:xfrm>
            <a:off x="4149048" y="1800785"/>
            <a:ext cx="4203700" cy="3810000"/>
          </a:xfrm>
          <a:prstGeom prst="rect">
            <a:avLst/>
          </a:prstGeom>
        </p:spPr>
      </p:pic>
    </p:spTree>
    <p:extLst>
      <p:ext uri="{BB962C8B-B14F-4D97-AF65-F5344CB8AC3E}">
        <p14:creationId xmlns:p14="http://schemas.microsoft.com/office/powerpoint/2010/main" val="29551766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Regulating fluidity and protein composition</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56986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figure_11_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05440"/>
            <a:ext cx="7956904" cy="432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04698"/>
            <a:ext cx="8229600" cy="990600"/>
          </a:xfrm>
        </p:spPr>
        <p:txBody>
          <a:bodyPr>
            <a:normAutofit fontScale="90000"/>
          </a:bodyPr>
          <a:lstStyle/>
          <a:p>
            <a:r>
              <a:rPr lang="en-US" dirty="0"/>
              <a:t>Fluidity of cell membranes is regulated</a:t>
            </a:r>
          </a:p>
        </p:txBody>
      </p:sp>
      <p:sp>
        <p:nvSpPr>
          <p:cNvPr id="3" name="Content Placeholder 2"/>
          <p:cNvSpPr>
            <a:spLocks noGrp="1"/>
          </p:cNvSpPr>
          <p:nvPr>
            <p:ph idx="1"/>
          </p:nvPr>
        </p:nvSpPr>
        <p:spPr>
          <a:xfrm>
            <a:off x="457200" y="5477784"/>
            <a:ext cx="8229600" cy="1006585"/>
          </a:xfrm>
          <a:solidFill>
            <a:srgbClr val="FFFFFF"/>
          </a:solidFill>
        </p:spPr>
        <p:txBody>
          <a:bodyPr>
            <a:normAutofit fontScale="85000" lnSpcReduction="10000"/>
          </a:bodyPr>
          <a:lstStyle/>
          <a:p>
            <a:r>
              <a:rPr lang="en-US" dirty="0"/>
              <a:t>How do we know?</a:t>
            </a:r>
          </a:p>
          <a:p>
            <a:pPr lvl="1"/>
            <a:r>
              <a:rPr lang="en-US" dirty="0"/>
              <a:t>Without regulation membrane lipids and proteins would be evenly distributed</a:t>
            </a:r>
          </a:p>
          <a:p>
            <a:pPr lvl="1"/>
            <a:r>
              <a:rPr lang="en-US" dirty="0">
                <a:sym typeface="Wingdings"/>
              </a:rPr>
              <a:t>some proteins do this, but not all</a:t>
            </a:r>
            <a:endParaRPr lang="en-US" dirty="0"/>
          </a:p>
        </p:txBody>
      </p:sp>
    </p:spTree>
    <p:extLst>
      <p:ext uri="{BB962C8B-B14F-4D97-AF65-F5344CB8AC3E}">
        <p14:creationId xmlns:p14="http://schemas.microsoft.com/office/powerpoint/2010/main" val="2612462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figure_11_32"/>
          <p:cNvPicPr>
            <a:picLocks noChangeAspect="1" noChangeArrowheads="1"/>
          </p:cNvPicPr>
          <p:nvPr/>
        </p:nvPicPr>
        <p:blipFill rotWithShape="1">
          <a:blip r:embed="rId3">
            <a:extLst>
              <a:ext uri="{28A0092B-C50C-407E-A947-70E740481C1C}">
                <a14:useLocalDpi xmlns:a14="http://schemas.microsoft.com/office/drawing/2010/main" val="0"/>
              </a:ext>
            </a:extLst>
          </a:blip>
          <a:srcRect b="3907"/>
          <a:stretch/>
        </p:blipFill>
        <p:spPr bwMode="auto">
          <a:xfrm>
            <a:off x="3462812" y="1983484"/>
            <a:ext cx="5627901" cy="3395340"/>
          </a:xfrm>
          <a:prstGeom prst="rect">
            <a:avLst/>
          </a:prstGeom>
          <a:noFill/>
          <a:ln w="38100" cmpd="sng">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 y="5378824"/>
            <a:ext cx="8875059" cy="986117"/>
          </a:xfrm>
        </p:spPr>
        <p:txBody>
          <a:bodyPr>
            <a:normAutofit fontScale="92500" lnSpcReduction="20000"/>
          </a:bodyPr>
          <a:lstStyle/>
          <a:p>
            <a:pPr marL="0" indent="0">
              <a:buNone/>
            </a:pPr>
            <a:r>
              <a:rPr lang="en-US" sz="2000" dirty="0"/>
              <a:t>Fluidity:</a:t>
            </a:r>
          </a:p>
          <a:p>
            <a:r>
              <a:rPr lang="en-US" sz="2000" dirty="0"/>
              <a:t>Some membrane proteins show significant movement, some show none</a:t>
            </a:r>
          </a:p>
          <a:p>
            <a:r>
              <a:rPr lang="en-US" sz="2000" dirty="0"/>
              <a:t>promoting proper membrane protein placement </a:t>
            </a:r>
            <a:r>
              <a:rPr lang="en-US" sz="2000" dirty="0">
                <a:sym typeface="Wingdings"/>
              </a:rPr>
              <a:t> </a:t>
            </a:r>
            <a:r>
              <a:rPr lang="en-US" sz="2000" dirty="0"/>
              <a:t>specific functions</a:t>
            </a:r>
          </a:p>
        </p:txBody>
      </p:sp>
      <p:pic>
        <p:nvPicPr>
          <p:cNvPr id="5" name="Picture 2" descr="figure_11_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50719"/>
            <a:ext cx="3308058" cy="29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457200" y="129993"/>
            <a:ext cx="8229600" cy="99060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a:t>Fluidity of cell membranes is regulated</a:t>
            </a:r>
          </a:p>
        </p:txBody>
      </p:sp>
      <p:sp>
        <p:nvSpPr>
          <p:cNvPr id="4" name="TextBox 3"/>
          <p:cNvSpPr txBox="1"/>
          <p:nvPr/>
        </p:nvSpPr>
        <p:spPr>
          <a:xfrm>
            <a:off x="3462812" y="1322213"/>
            <a:ext cx="5627901" cy="923330"/>
          </a:xfrm>
          <a:prstGeom prst="rect">
            <a:avLst/>
          </a:prstGeom>
          <a:noFill/>
        </p:spPr>
        <p:txBody>
          <a:bodyPr wrap="square" rtlCol="0">
            <a:spAutoFit/>
          </a:bodyPr>
          <a:lstStyle/>
          <a:p>
            <a:pPr algn="ctr"/>
            <a:r>
              <a:rPr lang="en-US" dirty="0"/>
              <a:t>Tissue architecture relies on cells knowing</a:t>
            </a:r>
          </a:p>
          <a:p>
            <a:pPr algn="ctr"/>
            <a:r>
              <a:rPr lang="en-US" dirty="0"/>
              <a:t>‘which way is up’</a:t>
            </a:r>
          </a:p>
          <a:p>
            <a:pPr algn="ctr"/>
            <a:endParaRPr lang="en-US" dirty="0"/>
          </a:p>
        </p:txBody>
      </p:sp>
    </p:spTree>
    <p:extLst>
      <p:ext uri="{BB962C8B-B14F-4D97-AF65-F5344CB8AC3E}">
        <p14:creationId xmlns:p14="http://schemas.microsoft.com/office/powerpoint/2010/main" val="16147767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figure_11_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56" y="1789893"/>
            <a:ext cx="5912802" cy="468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856" y="533400"/>
            <a:ext cx="8914546" cy="990600"/>
          </a:xfrm>
        </p:spPr>
        <p:txBody>
          <a:bodyPr>
            <a:normAutofit fontScale="90000"/>
          </a:bodyPr>
          <a:lstStyle/>
          <a:p>
            <a:r>
              <a:rPr lang="en-US" dirty="0"/>
              <a:t>Membrane fluidity is constrained by protein-protein interactions</a:t>
            </a:r>
          </a:p>
        </p:txBody>
      </p:sp>
      <p:sp>
        <p:nvSpPr>
          <p:cNvPr id="3" name="Content Placeholder 2"/>
          <p:cNvSpPr>
            <a:spLocks noGrp="1"/>
          </p:cNvSpPr>
          <p:nvPr>
            <p:ph idx="1"/>
          </p:nvPr>
        </p:nvSpPr>
        <p:spPr>
          <a:xfrm>
            <a:off x="6163346" y="1600200"/>
            <a:ext cx="2904056" cy="4876800"/>
          </a:xfrm>
        </p:spPr>
        <p:txBody>
          <a:bodyPr>
            <a:normAutofit fontScale="92500" lnSpcReduction="20000"/>
          </a:bodyPr>
          <a:lstStyle/>
          <a:p>
            <a:pPr marL="0" indent="0">
              <a:buNone/>
            </a:pPr>
            <a:r>
              <a:rPr lang="en-US" sz="2000" dirty="0"/>
              <a:t>Membrane proteins can:</a:t>
            </a:r>
          </a:p>
          <a:p>
            <a:pPr marL="457200" indent="-457200">
              <a:buFont typeface="+mj-lt"/>
              <a:buAutoNum type="alphaUcPeriod"/>
            </a:pPr>
            <a:r>
              <a:rPr lang="en-US" sz="2000" dirty="0"/>
              <a:t>Bind stationary proteins with the cell </a:t>
            </a:r>
          </a:p>
          <a:p>
            <a:pPr marL="0" indent="0">
              <a:buNone/>
            </a:pPr>
            <a:endParaRPr lang="en-US" sz="2000" dirty="0"/>
          </a:p>
          <a:p>
            <a:pPr marL="457200" indent="-457200">
              <a:buFont typeface="+mj-lt"/>
              <a:buAutoNum type="alphaUcPeriod"/>
            </a:pPr>
            <a:r>
              <a:rPr lang="en-US" sz="2000" dirty="0"/>
              <a:t>Bind stationary proteins outside the cell</a:t>
            </a:r>
          </a:p>
          <a:p>
            <a:endParaRPr lang="en-US" sz="2000" dirty="0"/>
          </a:p>
          <a:p>
            <a:pPr marL="457200" indent="-457200">
              <a:buFont typeface="+mj-lt"/>
              <a:buAutoNum type="alphaUcPeriod"/>
            </a:pPr>
            <a:r>
              <a:rPr lang="en-US" sz="2000" dirty="0"/>
              <a:t>Use external domains to interact with external domains of other membrane proteins</a:t>
            </a:r>
          </a:p>
          <a:p>
            <a:endParaRPr lang="en-US" sz="2000" dirty="0"/>
          </a:p>
          <a:p>
            <a:pPr marL="457200" indent="-457200">
              <a:buFont typeface="+mj-lt"/>
              <a:buAutoNum type="alphaUcPeriod"/>
            </a:pPr>
            <a:r>
              <a:rPr lang="en-US" sz="2000" dirty="0"/>
              <a:t>Be restricted by tight junctions/blocks set up by other membrane proteins</a:t>
            </a:r>
          </a:p>
        </p:txBody>
      </p:sp>
    </p:spTree>
    <p:extLst>
      <p:ext uri="{BB962C8B-B14F-4D97-AF65-F5344CB8AC3E}">
        <p14:creationId xmlns:p14="http://schemas.microsoft.com/office/powerpoint/2010/main" val="345694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figure_11_29"/>
          <p:cNvPicPr>
            <a:picLocks noChangeAspect="1" noChangeArrowheads="1"/>
          </p:cNvPicPr>
          <p:nvPr/>
        </p:nvPicPr>
        <p:blipFill rotWithShape="1">
          <a:blip r:embed="rId3">
            <a:extLst>
              <a:ext uri="{28A0092B-C50C-407E-A947-70E740481C1C}">
                <a14:useLocalDpi xmlns:a14="http://schemas.microsoft.com/office/drawing/2010/main" val="0"/>
              </a:ext>
            </a:extLst>
          </a:blip>
          <a:srcRect b="6448"/>
          <a:stretch/>
        </p:blipFill>
        <p:spPr bwMode="auto">
          <a:xfrm>
            <a:off x="304800" y="1116857"/>
            <a:ext cx="8531225" cy="368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Cell cortex reinforces plasma membrane structure</a:t>
            </a:r>
          </a:p>
        </p:txBody>
      </p:sp>
      <p:sp>
        <p:nvSpPr>
          <p:cNvPr id="3" name="Content Placeholder 2"/>
          <p:cNvSpPr>
            <a:spLocks noGrp="1"/>
          </p:cNvSpPr>
          <p:nvPr>
            <p:ph idx="1"/>
          </p:nvPr>
        </p:nvSpPr>
        <p:spPr>
          <a:xfrm>
            <a:off x="457200" y="5186535"/>
            <a:ext cx="8229600" cy="1006585"/>
          </a:xfrm>
        </p:spPr>
        <p:txBody>
          <a:bodyPr>
            <a:normAutofit fontScale="70000" lnSpcReduction="20000"/>
          </a:bodyPr>
          <a:lstStyle/>
          <a:p>
            <a:r>
              <a:rPr lang="en-US" dirty="0"/>
              <a:t>Specialized cytoplasmic proteins on the inner surface of the cell membrane interact with actin cytoskeleton</a:t>
            </a:r>
          </a:p>
          <a:p>
            <a:r>
              <a:rPr lang="en-US" dirty="0"/>
              <a:t>components serve as anchors to restrict movement of membrane proteins</a:t>
            </a:r>
          </a:p>
        </p:txBody>
      </p:sp>
    </p:spTree>
    <p:extLst>
      <p:ext uri="{BB962C8B-B14F-4D97-AF65-F5344CB8AC3E}">
        <p14:creationId xmlns:p14="http://schemas.microsoft.com/office/powerpoint/2010/main" val="6541858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igure_11_01"/>
          <p:cNvPicPr>
            <a:picLocks noChangeAspect="1" noChangeArrowheads="1"/>
          </p:cNvPicPr>
          <p:nvPr/>
        </p:nvPicPr>
        <p:blipFill rotWithShape="1">
          <a:blip r:embed="rId3">
            <a:extLst>
              <a:ext uri="{28A0092B-C50C-407E-A947-70E740481C1C}">
                <a14:useLocalDpi xmlns:a14="http://schemas.microsoft.com/office/drawing/2010/main" val="0"/>
              </a:ext>
            </a:extLst>
          </a:blip>
          <a:srcRect b="4992"/>
          <a:stretch/>
        </p:blipFill>
        <p:spPr bwMode="auto">
          <a:xfrm>
            <a:off x="771071" y="1644760"/>
            <a:ext cx="8143121" cy="353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9400"/>
            <a:ext cx="8229600" cy="990600"/>
          </a:xfrm>
        </p:spPr>
        <p:txBody>
          <a:bodyPr>
            <a:normAutofit fontScale="90000"/>
          </a:bodyPr>
          <a:lstStyle/>
          <a:p>
            <a:r>
              <a:rPr lang="en-US" dirty="0"/>
              <a:t>Cell membranes compartmentalize cells</a:t>
            </a:r>
          </a:p>
        </p:txBody>
      </p:sp>
      <p:sp>
        <p:nvSpPr>
          <p:cNvPr id="3" name="Content Placeholder 2"/>
          <p:cNvSpPr>
            <a:spLocks noGrp="1"/>
          </p:cNvSpPr>
          <p:nvPr>
            <p:ph idx="1"/>
          </p:nvPr>
        </p:nvSpPr>
        <p:spPr>
          <a:xfrm>
            <a:off x="457200" y="5396899"/>
            <a:ext cx="7601857" cy="1173647"/>
          </a:xfrm>
        </p:spPr>
        <p:txBody>
          <a:bodyPr>
            <a:noAutofit/>
          </a:bodyPr>
          <a:lstStyle/>
          <a:p>
            <a:r>
              <a:rPr lang="en-US" sz="2000" dirty="0"/>
              <a:t>The cytoplasm is separated from the external environment</a:t>
            </a:r>
          </a:p>
        </p:txBody>
      </p:sp>
    </p:spTree>
    <p:extLst>
      <p:ext uri="{BB962C8B-B14F-4D97-AF65-F5344CB8AC3E}">
        <p14:creationId xmlns:p14="http://schemas.microsoft.com/office/powerpoint/2010/main" val="617983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Chapter 12 Objectives</a:t>
            </a:r>
            <a:endParaRPr lang="en-US" dirty="0"/>
          </a:p>
        </p:txBody>
      </p:sp>
      <p:sp>
        <p:nvSpPr>
          <p:cNvPr id="7" name="Content Placeholder 6"/>
          <p:cNvSpPr>
            <a:spLocks noGrp="1"/>
          </p:cNvSpPr>
          <p:nvPr>
            <p:ph idx="1"/>
          </p:nvPr>
        </p:nvSpPr>
        <p:spPr>
          <a:xfrm>
            <a:off x="457200" y="2014700"/>
            <a:ext cx="7560062" cy="3999967"/>
          </a:xfrm>
        </p:spPr>
        <p:txBody>
          <a:bodyPr/>
          <a:lstStyle/>
          <a:p>
            <a:r>
              <a:rPr lang="en-US" dirty="0"/>
              <a:t>Understand the factors that influence transport of hydrophilic molecules across the membrane</a:t>
            </a:r>
          </a:p>
          <a:p>
            <a:endParaRPr lang="en-US" dirty="0"/>
          </a:p>
          <a:p>
            <a:r>
              <a:rPr lang="en-US" dirty="0"/>
              <a:t>Understand and be able to describe when active </a:t>
            </a:r>
            <a:r>
              <a:rPr lang="en-US" dirty="0" err="1"/>
              <a:t>vs</a:t>
            </a:r>
            <a:r>
              <a:rPr lang="en-US" dirty="0"/>
              <a:t> passive transport would occur</a:t>
            </a:r>
          </a:p>
          <a:p>
            <a:endParaRPr lang="en-US" dirty="0"/>
          </a:p>
          <a:p>
            <a:r>
              <a:rPr lang="en-US" dirty="0"/>
              <a:t>Be able to identify and describe types of active transport</a:t>
            </a:r>
          </a:p>
          <a:p>
            <a:endParaRPr lang="en-US" dirty="0"/>
          </a:p>
        </p:txBody>
      </p:sp>
    </p:spTree>
    <p:extLst>
      <p:ext uri="{BB962C8B-B14F-4D97-AF65-F5344CB8AC3E}">
        <p14:creationId xmlns:p14="http://schemas.microsoft.com/office/powerpoint/2010/main" val="3998849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Transport across cell membranes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18649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igure_12_01"/>
          <p:cNvPicPr>
            <a:picLocks noChangeAspect="1" noChangeArrowheads="1"/>
          </p:cNvPicPr>
          <p:nvPr/>
        </p:nvPicPr>
        <p:blipFill rotWithShape="1">
          <a:blip r:embed="rId3">
            <a:extLst>
              <a:ext uri="{28A0092B-C50C-407E-A947-70E740481C1C}">
                <a14:useLocalDpi xmlns:a14="http://schemas.microsoft.com/office/drawing/2010/main" val="0"/>
              </a:ext>
            </a:extLst>
          </a:blip>
          <a:srcRect b="4238"/>
          <a:stretch/>
        </p:blipFill>
        <p:spPr bwMode="auto">
          <a:xfrm>
            <a:off x="767977" y="1168996"/>
            <a:ext cx="7539318" cy="438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0" y="5677647"/>
            <a:ext cx="9144000" cy="955769"/>
          </a:xfrm>
        </p:spPr>
        <p:txBody>
          <a:bodyPr>
            <a:noAutofit/>
          </a:bodyPr>
          <a:lstStyle/>
          <a:p>
            <a:r>
              <a:rPr lang="en-US" sz="2200" dirty="0"/>
              <a:t>Artificial membranes are impermeable to water soluble molecules</a:t>
            </a:r>
          </a:p>
          <a:p>
            <a:r>
              <a:rPr lang="en-US" sz="2200" b="1" dirty="0"/>
              <a:t>Specialized proteins in the membrane facilitate the passage into and out of the cytosol</a:t>
            </a:r>
          </a:p>
        </p:txBody>
      </p:sp>
      <p:pic>
        <p:nvPicPr>
          <p:cNvPr id="6" name="Picture 2" descr="figure_12_02"/>
          <p:cNvPicPr>
            <a:picLocks noChangeAspect="1" noChangeArrowheads="1"/>
          </p:cNvPicPr>
          <p:nvPr/>
        </p:nvPicPr>
        <p:blipFill rotWithShape="1">
          <a:blip r:embed="rId4">
            <a:extLst>
              <a:ext uri="{28A0092B-C50C-407E-A947-70E740481C1C}">
                <a14:useLocalDpi xmlns:a14="http://schemas.microsoft.com/office/drawing/2010/main" val="0"/>
              </a:ext>
            </a:extLst>
          </a:blip>
          <a:srcRect b="2756"/>
          <a:stretch/>
        </p:blipFill>
        <p:spPr bwMode="auto">
          <a:xfrm>
            <a:off x="4869712" y="513682"/>
            <a:ext cx="3799175" cy="510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267292" y="4579511"/>
            <a:ext cx="2513593" cy="923330"/>
          </a:xfrm>
          <a:prstGeom prst="rect">
            <a:avLst/>
          </a:prstGeom>
          <a:noFill/>
        </p:spPr>
        <p:txBody>
          <a:bodyPr wrap="square" rtlCol="0">
            <a:spAutoFit/>
          </a:bodyPr>
          <a:lstStyle/>
          <a:p>
            <a:r>
              <a:rPr lang="en-US" b="1" dirty="0"/>
              <a:t>Smaller &amp; less polar molecules diffuse faster</a:t>
            </a:r>
          </a:p>
        </p:txBody>
      </p:sp>
      <p:sp>
        <p:nvSpPr>
          <p:cNvPr id="2" name="Title 1"/>
          <p:cNvSpPr>
            <a:spLocks noGrp="1"/>
          </p:cNvSpPr>
          <p:nvPr>
            <p:ph type="title"/>
          </p:nvPr>
        </p:nvSpPr>
        <p:spPr>
          <a:xfrm>
            <a:off x="77695" y="178396"/>
            <a:ext cx="8229600" cy="990600"/>
          </a:xfrm>
        </p:spPr>
        <p:txBody>
          <a:bodyPr>
            <a:normAutofit/>
          </a:bodyPr>
          <a:lstStyle/>
          <a:p>
            <a:r>
              <a:rPr lang="en-US" sz="3600" dirty="0"/>
              <a:t>Membrane permeability</a:t>
            </a:r>
          </a:p>
        </p:txBody>
      </p:sp>
    </p:spTree>
    <p:extLst>
      <p:ext uri="{BB962C8B-B14F-4D97-AF65-F5344CB8AC3E}">
        <p14:creationId xmlns:p14="http://schemas.microsoft.com/office/powerpoint/2010/main" val="879638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figure_12_03"/>
          <p:cNvPicPr>
            <a:picLocks noChangeAspect="1" noChangeArrowheads="1"/>
          </p:cNvPicPr>
          <p:nvPr/>
        </p:nvPicPr>
        <p:blipFill rotWithShape="1">
          <a:blip r:embed="rId3">
            <a:extLst>
              <a:ext uri="{28A0092B-C50C-407E-A947-70E740481C1C}">
                <a14:useLocalDpi xmlns:a14="http://schemas.microsoft.com/office/drawing/2010/main" val="0"/>
              </a:ext>
            </a:extLst>
          </a:blip>
          <a:srcRect b="6528"/>
          <a:stretch/>
        </p:blipFill>
        <p:spPr bwMode="auto">
          <a:xfrm>
            <a:off x="304800" y="920587"/>
            <a:ext cx="8531225" cy="263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76675"/>
            <a:ext cx="8229600" cy="990600"/>
          </a:xfrm>
        </p:spPr>
        <p:txBody>
          <a:bodyPr>
            <a:normAutofit/>
          </a:bodyPr>
          <a:lstStyle/>
          <a:p>
            <a:r>
              <a:rPr lang="en-US" sz="3600" dirty="0"/>
              <a:t>Transporters and channels</a:t>
            </a:r>
          </a:p>
        </p:txBody>
      </p:sp>
      <p:sp>
        <p:nvSpPr>
          <p:cNvPr id="3" name="Content Placeholder 2"/>
          <p:cNvSpPr>
            <a:spLocks noGrp="1"/>
          </p:cNvSpPr>
          <p:nvPr>
            <p:ph idx="1"/>
          </p:nvPr>
        </p:nvSpPr>
        <p:spPr>
          <a:xfrm>
            <a:off x="114166" y="3551865"/>
            <a:ext cx="9029834" cy="2139248"/>
          </a:xfrm>
        </p:spPr>
        <p:txBody>
          <a:bodyPr>
            <a:noAutofit/>
          </a:bodyPr>
          <a:lstStyle/>
          <a:p>
            <a:pPr marL="0" indent="0">
              <a:buNone/>
            </a:pPr>
            <a:r>
              <a:rPr lang="en-US" sz="2200" dirty="0"/>
              <a:t>Both transporters and channels:</a:t>
            </a:r>
          </a:p>
          <a:p>
            <a:r>
              <a:rPr lang="en-US" sz="2200" dirty="0"/>
              <a:t>Allow transport of </a:t>
            </a:r>
            <a:r>
              <a:rPr lang="en-US" sz="2200" b="1" dirty="0"/>
              <a:t>specific</a:t>
            </a:r>
            <a:r>
              <a:rPr lang="en-US" sz="2200" dirty="0"/>
              <a:t> hydrophilic molecules</a:t>
            </a:r>
          </a:p>
          <a:p>
            <a:pPr marL="0" indent="0">
              <a:buNone/>
            </a:pPr>
            <a:r>
              <a:rPr lang="en-US" sz="2200" dirty="0"/>
              <a:t>Transporter:</a:t>
            </a:r>
          </a:p>
          <a:p>
            <a:r>
              <a:rPr lang="en-US" sz="2200" dirty="0"/>
              <a:t>Conformational change to transfer molecules</a:t>
            </a:r>
          </a:p>
          <a:p>
            <a:r>
              <a:rPr lang="en-US" sz="2200" dirty="0"/>
              <a:t>Regulated by solute binding</a:t>
            </a:r>
          </a:p>
          <a:p>
            <a:pPr marL="0" indent="0">
              <a:buNone/>
            </a:pPr>
            <a:r>
              <a:rPr lang="en-US" sz="2200" dirty="0"/>
              <a:t>Channel:</a:t>
            </a:r>
          </a:p>
          <a:p>
            <a:r>
              <a:rPr lang="en-US" sz="2200" dirty="0"/>
              <a:t>Open and closed conformation; fast transport when open</a:t>
            </a:r>
          </a:p>
          <a:p>
            <a:r>
              <a:rPr lang="en-US" sz="2200" dirty="0"/>
              <a:t>controlled by external stimulus </a:t>
            </a:r>
          </a:p>
        </p:txBody>
      </p:sp>
      <p:sp>
        <p:nvSpPr>
          <p:cNvPr id="4" name="Rectangle 3">
            <a:extLst>
              <a:ext uri="{FF2B5EF4-FFF2-40B4-BE49-F238E27FC236}">
                <a16:creationId xmlns="" xmlns:a16="http://schemas.microsoft.com/office/drawing/2014/main" id="{BB8AC129-FBA7-3B45-B3FE-439BB40A0872}"/>
              </a:ext>
            </a:extLst>
          </p:cNvPr>
          <p:cNvSpPr/>
          <p:nvPr/>
        </p:nvSpPr>
        <p:spPr>
          <a:xfrm>
            <a:off x="6019800" y="787400"/>
            <a:ext cx="3048000" cy="287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7996" y="920586"/>
            <a:ext cx="5851804" cy="263237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309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figure_12_04"/>
          <p:cNvPicPr>
            <a:picLocks noChangeAspect="1" noChangeArrowheads="1"/>
          </p:cNvPicPr>
          <p:nvPr/>
        </p:nvPicPr>
        <p:blipFill rotWithShape="1">
          <a:blip r:embed="rId3">
            <a:extLst>
              <a:ext uri="{28A0092B-C50C-407E-A947-70E740481C1C}">
                <a14:useLocalDpi xmlns:a14="http://schemas.microsoft.com/office/drawing/2010/main" val="0"/>
              </a:ext>
            </a:extLst>
          </a:blip>
          <a:srcRect b="5044"/>
          <a:stretch/>
        </p:blipFill>
        <p:spPr bwMode="auto">
          <a:xfrm>
            <a:off x="379598" y="935537"/>
            <a:ext cx="8228091" cy="38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48137"/>
            <a:ext cx="8229600" cy="990600"/>
          </a:xfrm>
        </p:spPr>
        <p:txBody>
          <a:bodyPr>
            <a:normAutofit/>
          </a:bodyPr>
          <a:lstStyle/>
          <a:p>
            <a:r>
              <a:rPr lang="en-US" sz="3600" dirty="0"/>
              <a:t>Passive </a:t>
            </a:r>
            <a:r>
              <a:rPr lang="en-US" sz="3600" dirty="0" err="1"/>
              <a:t>vs</a:t>
            </a:r>
            <a:r>
              <a:rPr lang="en-US" sz="3600" dirty="0"/>
              <a:t> active transport</a:t>
            </a:r>
          </a:p>
        </p:txBody>
      </p:sp>
      <p:sp>
        <p:nvSpPr>
          <p:cNvPr id="3" name="Content Placeholder 2"/>
          <p:cNvSpPr>
            <a:spLocks noGrp="1"/>
          </p:cNvSpPr>
          <p:nvPr>
            <p:ph idx="1"/>
          </p:nvPr>
        </p:nvSpPr>
        <p:spPr>
          <a:xfrm>
            <a:off x="242608" y="4808625"/>
            <a:ext cx="8277050" cy="1525685"/>
          </a:xfrm>
        </p:spPr>
        <p:txBody>
          <a:bodyPr>
            <a:noAutofit/>
          </a:bodyPr>
          <a:lstStyle/>
          <a:p>
            <a:pPr marL="0" indent="0">
              <a:buNone/>
            </a:pPr>
            <a:r>
              <a:rPr lang="en-US" sz="2000" dirty="0"/>
              <a:t>Passive: With concentration gradient</a:t>
            </a:r>
          </a:p>
          <a:p>
            <a:r>
              <a:rPr lang="en-US" sz="2000" dirty="0"/>
              <a:t>Small non polar molecules diffuse (no channel or transporter)</a:t>
            </a:r>
          </a:p>
          <a:p>
            <a:r>
              <a:rPr lang="en-US" sz="2000" dirty="0"/>
              <a:t>Ions and small polar molecules use passive transport (both)</a:t>
            </a:r>
          </a:p>
          <a:p>
            <a:pPr marL="0" indent="0">
              <a:buNone/>
            </a:pPr>
            <a:r>
              <a:rPr lang="en-US" sz="2000" dirty="0"/>
              <a:t>Active: against concentration gradient</a:t>
            </a:r>
          </a:p>
          <a:p>
            <a:r>
              <a:rPr lang="en-US" sz="2000" dirty="0"/>
              <a:t>Requires energy input: transporters only</a:t>
            </a:r>
          </a:p>
        </p:txBody>
      </p:sp>
      <p:sp>
        <p:nvSpPr>
          <p:cNvPr id="4" name="Rectangle 3"/>
          <p:cNvSpPr/>
          <p:nvPr/>
        </p:nvSpPr>
        <p:spPr>
          <a:xfrm>
            <a:off x="5194565" y="1138737"/>
            <a:ext cx="2097804" cy="366988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890293" y="1291137"/>
            <a:ext cx="2097804" cy="578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909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Passive Transport</a:t>
            </a:r>
            <a:endParaRPr lang="en-US" dirty="0"/>
          </a:p>
        </p:txBody>
      </p:sp>
      <p:sp>
        <p:nvSpPr>
          <p:cNvPr id="5" name="Subtitle 4"/>
          <p:cNvSpPr>
            <a:spLocks noGrp="1"/>
          </p:cNvSpPr>
          <p:nvPr>
            <p:ph type="subTitle" idx="1"/>
          </p:nvPr>
        </p:nvSpPr>
        <p:spPr/>
        <p:txBody>
          <a:bodyPr/>
          <a:lstStyle/>
          <a:p>
            <a:r>
              <a:rPr lang="en-US" dirty="0" smtClean="0"/>
              <a:t>Channels and transporters</a:t>
            </a:r>
          </a:p>
          <a:p>
            <a:r>
              <a:rPr lang="en-US" dirty="0" smtClean="0"/>
              <a:t>Direction of transport </a:t>
            </a:r>
            <a:r>
              <a:rPr lang="en-US" dirty="0" smtClean="0">
                <a:sym typeface="Wingdings"/>
              </a:rPr>
              <a:t> n</a:t>
            </a:r>
            <a:r>
              <a:rPr lang="en-US" dirty="0" smtClean="0"/>
              <a:t>ot just concentration dependent!</a:t>
            </a:r>
            <a:endParaRPr lang="en-US" dirty="0"/>
          </a:p>
        </p:txBody>
      </p:sp>
    </p:spTree>
    <p:extLst>
      <p:ext uri="{BB962C8B-B14F-4D97-AF65-F5344CB8AC3E}">
        <p14:creationId xmlns:p14="http://schemas.microsoft.com/office/powerpoint/2010/main" val="395396002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figure_12_05"/>
          <p:cNvPicPr>
            <a:picLocks noChangeAspect="1" noChangeArrowheads="1"/>
          </p:cNvPicPr>
          <p:nvPr/>
        </p:nvPicPr>
        <p:blipFill rotWithShape="1">
          <a:blip r:embed="rId3">
            <a:extLst>
              <a:ext uri="{28A0092B-C50C-407E-A947-70E740481C1C}">
                <a14:useLocalDpi xmlns:a14="http://schemas.microsoft.com/office/drawing/2010/main" val="0"/>
              </a:ext>
            </a:extLst>
          </a:blip>
          <a:srcRect r="66716"/>
          <a:stretch/>
        </p:blipFill>
        <p:spPr bwMode="auto">
          <a:xfrm>
            <a:off x="1560635" y="1167275"/>
            <a:ext cx="2306745" cy="483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76675"/>
            <a:ext cx="8686800" cy="990600"/>
          </a:xfrm>
        </p:spPr>
        <p:txBody>
          <a:bodyPr>
            <a:normAutofit/>
          </a:bodyPr>
          <a:lstStyle/>
          <a:p>
            <a:r>
              <a:rPr lang="en-US" sz="3600" dirty="0"/>
              <a:t>Considerations for charged molecules</a:t>
            </a:r>
          </a:p>
        </p:txBody>
      </p:sp>
      <p:sp>
        <p:nvSpPr>
          <p:cNvPr id="3" name="Content Placeholder 2"/>
          <p:cNvSpPr>
            <a:spLocks noGrp="1"/>
          </p:cNvSpPr>
          <p:nvPr>
            <p:ph idx="1"/>
          </p:nvPr>
        </p:nvSpPr>
        <p:spPr>
          <a:xfrm>
            <a:off x="457200" y="4252138"/>
            <a:ext cx="8229600" cy="2167786"/>
          </a:xfrm>
          <a:solidFill>
            <a:srgbClr val="FFFFFF"/>
          </a:solidFill>
        </p:spPr>
        <p:txBody>
          <a:bodyPr>
            <a:normAutofit fontScale="92500" lnSpcReduction="20000"/>
          </a:bodyPr>
          <a:lstStyle/>
          <a:p>
            <a:r>
              <a:rPr lang="en-US" dirty="0">
                <a:sym typeface="Wingdings"/>
              </a:rPr>
              <a:t>Membrane potential exerts force on charged solutes</a:t>
            </a:r>
            <a:endParaRPr lang="en-US" dirty="0"/>
          </a:p>
          <a:p>
            <a:pPr marL="0" indent="0">
              <a:buNone/>
            </a:pPr>
            <a:endParaRPr lang="en-US" dirty="0"/>
          </a:p>
          <a:p>
            <a:pPr marL="0" indent="0">
              <a:buNone/>
            </a:pPr>
            <a:r>
              <a:rPr lang="en-US" dirty="0"/>
              <a:t>Passive transport</a:t>
            </a:r>
          </a:p>
          <a:p>
            <a:r>
              <a:rPr lang="en-US" dirty="0"/>
              <a:t>Uncharged molecules </a:t>
            </a:r>
            <a:r>
              <a:rPr lang="en-US" dirty="0">
                <a:sym typeface="Wingdings"/>
              </a:rPr>
              <a:t> concentration gradient only</a:t>
            </a:r>
          </a:p>
          <a:p>
            <a:r>
              <a:rPr lang="en-US" dirty="0">
                <a:sym typeface="Wingdings"/>
              </a:rPr>
              <a:t>Charged molecules  concentration &amp; membrane potential = </a:t>
            </a:r>
            <a:r>
              <a:rPr lang="en-US" dirty="0">
                <a:solidFill>
                  <a:schemeClr val="tx2"/>
                </a:solidFill>
                <a:sym typeface="Wingdings"/>
              </a:rPr>
              <a:t>electrochemical gradient</a:t>
            </a:r>
          </a:p>
        </p:txBody>
      </p:sp>
      <p:sp>
        <p:nvSpPr>
          <p:cNvPr id="11" name="TextBox 10"/>
          <p:cNvSpPr txBox="1"/>
          <p:nvPr/>
        </p:nvSpPr>
        <p:spPr>
          <a:xfrm>
            <a:off x="9704" y="1748858"/>
            <a:ext cx="1831226" cy="646331"/>
          </a:xfrm>
          <a:prstGeom prst="rect">
            <a:avLst/>
          </a:prstGeom>
          <a:noFill/>
        </p:spPr>
        <p:txBody>
          <a:bodyPr wrap="square" rtlCol="0">
            <a:spAutoFit/>
          </a:bodyPr>
          <a:lstStyle/>
          <a:p>
            <a:r>
              <a:rPr lang="en-US" dirty="0">
                <a:solidFill>
                  <a:srgbClr val="E20077"/>
                </a:solidFill>
              </a:rPr>
              <a:t>Extracellular usually positive</a:t>
            </a:r>
          </a:p>
        </p:txBody>
      </p:sp>
      <p:sp>
        <p:nvSpPr>
          <p:cNvPr id="12" name="TextBox 11"/>
          <p:cNvSpPr txBox="1"/>
          <p:nvPr/>
        </p:nvSpPr>
        <p:spPr>
          <a:xfrm>
            <a:off x="38244" y="3436911"/>
            <a:ext cx="2059560" cy="646331"/>
          </a:xfrm>
          <a:prstGeom prst="rect">
            <a:avLst/>
          </a:prstGeom>
          <a:noFill/>
        </p:spPr>
        <p:txBody>
          <a:bodyPr wrap="square" rtlCol="0">
            <a:spAutoFit/>
          </a:bodyPr>
          <a:lstStyle/>
          <a:p>
            <a:r>
              <a:rPr lang="en-US" dirty="0">
                <a:solidFill>
                  <a:srgbClr val="E20077"/>
                </a:solidFill>
              </a:rPr>
              <a:t>Cytosolic side usually negative</a:t>
            </a:r>
          </a:p>
        </p:txBody>
      </p:sp>
      <p:cxnSp>
        <p:nvCxnSpPr>
          <p:cNvPr id="16" name="Straight Arrow Connector 15"/>
          <p:cNvCxnSpPr/>
          <p:nvPr/>
        </p:nvCxnSpPr>
        <p:spPr>
          <a:xfrm>
            <a:off x="1560635" y="2034606"/>
            <a:ext cx="280295" cy="191346"/>
          </a:xfrm>
          <a:prstGeom prst="straightConnector1">
            <a:avLst/>
          </a:prstGeom>
          <a:ln>
            <a:solidFill>
              <a:srgbClr val="E20077"/>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560635" y="3436911"/>
            <a:ext cx="280295" cy="144587"/>
          </a:xfrm>
          <a:prstGeom prst="straightConnector1">
            <a:avLst/>
          </a:prstGeom>
          <a:ln>
            <a:solidFill>
              <a:srgbClr val="E20077"/>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60511" y="1775948"/>
            <a:ext cx="4526289" cy="1754327"/>
          </a:xfrm>
          <a:prstGeom prst="rect">
            <a:avLst/>
          </a:prstGeom>
          <a:noFill/>
        </p:spPr>
        <p:txBody>
          <a:bodyPr wrap="square" rtlCol="0">
            <a:spAutoFit/>
          </a:bodyPr>
          <a:lstStyle/>
          <a:p>
            <a:r>
              <a:rPr lang="en-US" dirty="0"/>
              <a:t>Difference in charges on either side of a membrane </a:t>
            </a:r>
            <a:r>
              <a:rPr lang="en-US" dirty="0">
                <a:sym typeface="Wingdings"/>
              </a:rPr>
              <a:t> </a:t>
            </a:r>
            <a:r>
              <a:rPr lang="en-US" i="1" dirty="0">
                <a:sym typeface="Wingdings"/>
              </a:rPr>
              <a:t>membrane potential</a:t>
            </a:r>
          </a:p>
          <a:p>
            <a:endParaRPr lang="en-US" dirty="0">
              <a:sym typeface="Wingdings"/>
            </a:endParaRPr>
          </a:p>
          <a:p>
            <a:r>
              <a:rPr lang="en-US" b="1" dirty="0">
                <a:solidFill>
                  <a:srgbClr val="0070C0"/>
                </a:solidFill>
                <a:sym typeface="Wingdings"/>
              </a:rPr>
              <a:t>Membrane potential &amp; Concentration gradient in the same direction = HIGH electrochemical gradient</a:t>
            </a:r>
            <a:endParaRPr lang="en-US" b="1" dirty="0">
              <a:solidFill>
                <a:srgbClr val="0070C0"/>
              </a:solidFill>
            </a:endParaRPr>
          </a:p>
        </p:txBody>
      </p:sp>
    </p:spTree>
    <p:extLst>
      <p:ext uri="{BB962C8B-B14F-4D97-AF65-F5344CB8AC3E}">
        <p14:creationId xmlns:p14="http://schemas.microsoft.com/office/powerpoint/2010/main" val="3838630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figure_12_05"/>
          <p:cNvPicPr>
            <a:picLocks noChangeAspect="1" noChangeArrowheads="1"/>
          </p:cNvPicPr>
          <p:nvPr/>
        </p:nvPicPr>
        <p:blipFill rotWithShape="1">
          <a:blip r:embed="rId3">
            <a:extLst>
              <a:ext uri="{28A0092B-C50C-407E-A947-70E740481C1C}">
                <a14:useLocalDpi xmlns:a14="http://schemas.microsoft.com/office/drawing/2010/main" val="0"/>
              </a:ext>
            </a:extLst>
          </a:blip>
          <a:srcRect l="32822" r="1"/>
          <a:stretch/>
        </p:blipFill>
        <p:spPr bwMode="auto">
          <a:xfrm>
            <a:off x="3835400" y="1167275"/>
            <a:ext cx="4655719" cy="483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76675"/>
            <a:ext cx="8686800" cy="990600"/>
          </a:xfrm>
        </p:spPr>
        <p:txBody>
          <a:bodyPr>
            <a:normAutofit/>
          </a:bodyPr>
          <a:lstStyle/>
          <a:p>
            <a:r>
              <a:rPr lang="en-US" sz="3600" dirty="0"/>
              <a:t>Considerations for charged molecules</a:t>
            </a:r>
          </a:p>
        </p:txBody>
      </p:sp>
      <p:sp>
        <p:nvSpPr>
          <p:cNvPr id="4" name="TextBox 3"/>
          <p:cNvSpPr txBox="1"/>
          <p:nvPr/>
        </p:nvSpPr>
        <p:spPr>
          <a:xfrm>
            <a:off x="7106847" y="1711440"/>
            <a:ext cx="1993812" cy="646331"/>
          </a:xfrm>
          <a:prstGeom prst="rect">
            <a:avLst/>
          </a:prstGeom>
          <a:noFill/>
        </p:spPr>
        <p:txBody>
          <a:bodyPr wrap="square" rtlCol="0">
            <a:spAutoFit/>
          </a:bodyPr>
          <a:lstStyle/>
          <a:p>
            <a:r>
              <a:rPr lang="en-US" dirty="0">
                <a:solidFill>
                  <a:srgbClr val="E20077"/>
                </a:solidFill>
              </a:rPr>
              <a:t>Extracellular usually positive</a:t>
            </a:r>
          </a:p>
        </p:txBody>
      </p:sp>
      <p:sp>
        <p:nvSpPr>
          <p:cNvPr id="6" name="TextBox 5"/>
          <p:cNvSpPr txBox="1"/>
          <p:nvPr/>
        </p:nvSpPr>
        <p:spPr>
          <a:xfrm>
            <a:off x="7106847" y="3399493"/>
            <a:ext cx="2022351" cy="646331"/>
          </a:xfrm>
          <a:prstGeom prst="rect">
            <a:avLst/>
          </a:prstGeom>
          <a:noFill/>
        </p:spPr>
        <p:txBody>
          <a:bodyPr wrap="square" rtlCol="0">
            <a:spAutoFit/>
          </a:bodyPr>
          <a:lstStyle/>
          <a:p>
            <a:r>
              <a:rPr lang="en-US" dirty="0">
                <a:solidFill>
                  <a:srgbClr val="E20077"/>
                </a:solidFill>
              </a:rPr>
              <a:t>Cytosolic side usually negative</a:t>
            </a:r>
          </a:p>
        </p:txBody>
      </p:sp>
      <p:cxnSp>
        <p:nvCxnSpPr>
          <p:cNvPr id="7" name="Straight Arrow Connector 6"/>
          <p:cNvCxnSpPr/>
          <p:nvPr/>
        </p:nvCxnSpPr>
        <p:spPr>
          <a:xfrm flipH="1">
            <a:off x="6721543" y="2034606"/>
            <a:ext cx="356775" cy="191346"/>
          </a:xfrm>
          <a:prstGeom prst="straightConnector1">
            <a:avLst/>
          </a:prstGeom>
          <a:ln>
            <a:solidFill>
              <a:srgbClr val="E20077"/>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6792898" y="3419611"/>
            <a:ext cx="285420" cy="161887"/>
          </a:xfrm>
          <a:prstGeom prst="straightConnector1">
            <a:avLst/>
          </a:prstGeom>
          <a:ln>
            <a:solidFill>
              <a:srgbClr val="E20077"/>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 xmlns:a16="http://schemas.microsoft.com/office/drawing/2014/main" id="{D79D6B54-8504-ED4C-95B5-7B9D60E7049E}"/>
              </a:ext>
            </a:extLst>
          </p:cNvPr>
          <p:cNvSpPr/>
          <p:nvPr/>
        </p:nvSpPr>
        <p:spPr>
          <a:xfrm>
            <a:off x="3695700" y="2332370"/>
            <a:ext cx="355600" cy="1041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BC7F3036-913C-3746-B9BB-1AEA658CB9C5}"/>
              </a:ext>
            </a:extLst>
          </p:cNvPr>
          <p:cNvSpPr/>
          <p:nvPr/>
        </p:nvSpPr>
        <p:spPr>
          <a:xfrm>
            <a:off x="3695700" y="4532815"/>
            <a:ext cx="355600" cy="1470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57200" y="2357770"/>
            <a:ext cx="4039072" cy="1200329"/>
          </a:xfrm>
          <a:prstGeom prst="rect">
            <a:avLst/>
          </a:prstGeom>
          <a:noFill/>
        </p:spPr>
        <p:txBody>
          <a:bodyPr wrap="square" rtlCol="0">
            <a:spAutoFit/>
          </a:bodyPr>
          <a:lstStyle/>
          <a:p>
            <a:r>
              <a:rPr lang="en-US" b="1" dirty="0">
                <a:solidFill>
                  <a:srgbClr val="0070C0"/>
                </a:solidFill>
              </a:rPr>
              <a:t>Membrane potential &amp; Concentration gradient in opposite directions = LOW electrochemical gradient</a:t>
            </a:r>
          </a:p>
        </p:txBody>
      </p:sp>
    </p:spTree>
    <p:extLst>
      <p:ext uri="{BB962C8B-B14F-4D97-AF65-F5344CB8AC3E}">
        <p14:creationId xmlns:p14="http://schemas.microsoft.com/office/powerpoint/2010/main" val="2876610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Ion channels</a:t>
            </a:r>
          </a:p>
        </p:txBody>
      </p:sp>
      <p:sp>
        <p:nvSpPr>
          <p:cNvPr id="3" name="Subtitle 2"/>
          <p:cNvSpPr>
            <a:spLocks noGrp="1"/>
          </p:cNvSpPr>
          <p:nvPr>
            <p:ph type="subTitle" idx="1"/>
          </p:nvPr>
        </p:nvSpPr>
        <p:spPr/>
        <p:txBody>
          <a:bodyPr/>
          <a:lstStyle/>
          <a:p>
            <a:r>
              <a:rPr lang="en-US" dirty="0" smtClean="0"/>
              <a:t>Using specificity, charge &amp; concentration to regulate composition of molecules on either side of the membrane</a:t>
            </a:r>
            <a:endParaRPr lang="en-US" dirty="0"/>
          </a:p>
        </p:txBody>
      </p:sp>
    </p:spTree>
    <p:extLst>
      <p:ext uri="{BB962C8B-B14F-4D97-AF65-F5344CB8AC3E}">
        <p14:creationId xmlns:p14="http://schemas.microsoft.com/office/powerpoint/2010/main" val="294475561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_12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669" y="1524000"/>
            <a:ext cx="5315047" cy="4674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10096"/>
            <a:ext cx="8229600" cy="990600"/>
          </a:xfrm>
        </p:spPr>
        <p:txBody>
          <a:bodyPr/>
          <a:lstStyle/>
          <a:p>
            <a:r>
              <a:rPr lang="en-US" dirty="0"/>
              <a:t>Ion channels: Passive transport</a:t>
            </a:r>
          </a:p>
        </p:txBody>
      </p:sp>
      <p:sp>
        <p:nvSpPr>
          <p:cNvPr id="3" name="Content Placeholder 2"/>
          <p:cNvSpPr>
            <a:spLocks noGrp="1"/>
          </p:cNvSpPr>
          <p:nvPr>
            <p:ph idx="1"/>
          </p:nvPr>
        </p:nvSpPr>
        <p:spPr>
          <a:xfrm>
            <a:off x="154800" y="1176896"/>
            <a:ext cx="3787872" cy="4876800"/>
          </a:xfrm>
        </p:spPr>
        <p:txBody>
          <a:bodyPr>
            <a:normAutofit fontScale="92500" lnSpcReduction="10000"/>
          </a:bodyPr>
          <a:lstStyle/>
          <a:p>
            <a:pPr marL="0" indent="0">
              <a:buNone/>
            </a:pPr>
            <a:r>
              <a:rPr lang="en-US" dirty="0"/>
              <a:t>Not just membrane ‘holes’</a:t>
            </a:r>
          </a:p>
          <a:p>
            <a:pPr marL="457200" indent="-457200">
              <a:buFont typeface="+mj-lt"/>
              <a:buAutoNum type="arabicPeriod"/>
            </a:pPr>
            <a:r>
              <a:rPr lang="en-US" dirty="0"/>
              <a:t>Selective</a:t>
            </a:r>
          </a:p>
          <a:p>
            <a:pPr lvl="1"/>
            <a:r>
              <a:rPr lang="en-US" dirty="0"/>
              <a:t>Ion channel diameter, shape, &amp; charge distribution</a:t>
            </a:r>
          </a:p>
          <a:p>
            <a:pPr lvl="1"/>
            <a:r>
              <a:rPr lang="en-US" dirty="0"/>
              <a:t>Ions pass single-file</a:t>
            </a:r>
          </a:p>
          <a:p>
            <a:pPr marL="457200" indent="-457200">
              <a:buFont typeface="+mj-lt"/>
              <a:buAutoNum type="arabicPeriod" startAt="2"/>
            </a:pPr>
            <a:endParaRPr lang="en-US" dirty="0"/>
          </a:p>
          <a:p>
            <a:pPr marL="457200" indent="-457200">
              <a:buFont typeface="+mj-lt"/>
              <a:buAutoNum type="arabicPeriod" startAt="2"/>
            </a:pPr>
            <a:r>
              <a:rPr lang="en-US" dirty="0"/>
              <a:t>Open briefly</a:t>
            </a:r>
          </a:p>
          <a:p>
            <a:pPr lvl="1"/>
            <a:r>
              <a:rPr lang="en-US" dirty="0"/>
              <a:t>Most are gated: switch to control open/closed configuration</a:t>
            </a:r>
          </a:p>
          <a:p>
            <a:pPr lvl="1"/>
            <a:endParaRPr lang="en-US" dirty="0"/>
          </a:p>
          <a:p>
            <a:pPr marL="274320" lvl="1" indent="0">
              <a:buNone/>
            </a:pPr>
            <a:r>
              <a:rPr lang="en-US" sz="2200" b="1" dirty="0"/>
              <a:t>Does not undergo conformational change with transport </a:t>
            </a:r>
            <a:r>
              <a:rPr lang="en-US" sz="2200" b="1" dirty="0">
                <a:sym typeface="Wingdings"/>
              </a:rPr>
              <a:t> transport is </a:t>
            </a:r>
            <a:r>
              <a:rPr lang="en-US" sz="2200" b="1" i="1" dirty="0">
                <a:sym typeface="Wingdings"/>
              </a:rPr>
              <a:t>FAST</a:t>
            </a:r>
            <a:endParaRPr lang="en-US" sz="2200" b="1" i="1" dirty="0"/>
          </a:p>
        </p:txBody>
      </p:sp>
    </p:spTree>
    <p:extLst>
      <p:ext uri="{BB962C8B-B14F-4D97-AF65-F5344CB8AC3E}">
        <p14:creationId xmlns:p14="http://schemas.microsoft.com/office/powerpoint/2010/main" val="4023796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9400"/>
            <a:ext cx="8229600" cy="990600"/>
          </a:xfrm>
        </p:spPr>
        <p:txBody>
          <a:bodyPr>
            <a:normAutofit fontScale="90000"/>
          </a:bodyPr>
          <a:lstStyle/>
          <a:p>
            <a:r>
              <a:rPr lang="en-US" dirty="0"/>
              <a:t>Cell membranes compartmentalize cells</a:t>
            </a:r>
          </a:p>
        </p:txBody>
      </p:sp>
      <p:sp>
        <p:nvSpPr>
          <p:cNvPr id="3" name="Content Placeholder 2"/>
          <p:cNvSpPr>
            <a:spLocks noGrp="1"/>
          </p:cNvSpPr>
          <p:nvPr>
            <p:ph idx="1"/>
          </p:nvPr>
        </p:nvSpPr>
        <p:spPr>
          <a:xfrm>
            <a:off x="457200" y="5521785"/>
            <a:ext cx="8229600" cy="1173647"/>
          </a:xfrm>
        </p:spPr>
        <p:txBody>
          <a:bodyPr>
            <a:noAutofit/>
          </a:bodyPr>
          <a:lstStyle/>
          <a:p>
            <a:pPr marL="0" indent="0" algn="ctr">
              <a:buNone/>
            </a:pPr>
            <a:r>
              <a:rPr lang="en-US" sz="2000" b="1" dirty="0">
                <a:solidFill>
                  <a:schemeClr val="tx2"/>
                </a:solidFill>
              </a:rPr>
              <a:t>Allows for distinct environments within each membrane-contained compartment</a:t>
            </a:r>
          </a:p>
        </p:txBody>
      </p:sp>
      <p:pic>
        <p:nvPicPr>
          <p:cNvPr id="5" name="Picture 2" descr="figure_11_03"/>
          <p:cNvPicPr>
            <a:picLocks noChangeAspect="1" noChangeArrowheads="1"/>
          </p:cNvPicPr>
          <p:nvPr/>
        </p:nvPicPr>
        <p:blipFill rotWithShape="1">
          <a:blip r:embed="rId3">
            <a:extLst>
              <a:ext uri="{28A0092B-C50C-407E-A947-70E740481C1C}">
                <a14:useLocalDpi xmlns:a14="http://schemas.microsoft.com/office/drawing/2010/main" val="0"/>
              </a:ext>
            </a:extLst>
          </a:blip>
          <a:srcRect b="4997"/>
          <a:stretch/>
        </p:blipFill>
        <p:spPr bwMode="auto">
          <a:xfrm>
            <a:off x="1325769" y="1204868"/>
            <a:ext cx="3684347" cy="367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468531" y="2206773"/>
            <a:ext cx="2912920" cy="2831544"/>
          </a:xfrm>
          <a:prstGeom prst="rect">
            <a:avLst/>
          </a:prstGeom>
          <a:noFill/>
        </p:spPr>
        <p:txBody>
          <a:bodyPr wrap="square" rtlCol="0">
            <a:spAutoFit/>
          </a:bodyPr>
          <a:lstStyle/>
          <a:p>
            <a:r>
              <a:rPr lang="en-US" sz="2000" dirty="0"/>
              <a:t>Organelles are separated from the cytoplasm</a:t>
            </a:r>
          </a:p>
          <a:p>
            <a:endParaRPr lang="en-US" sz="1600" dirty="0"/>
          </a:p>
          <a:p>
            <a:r>
              <a:rPr lang="en-US" sz="1600" dirty="0"/>
              <a:t>Organelle membranes have some </a:t>
            </a:r>
            <a:r>
              <a:rPr lang="en-US" sz="1600" dirty="0">
                <a:solidFill>
                  <a:srgbClr val="D2533C"/>
                </a:solidFill>
              </a:rPr>
              <a:t>shared</a:t>
            </a:r>
            <a:r>
              <a:rPr lang="en-US" sz="1600" dirty="0"/>
              <a:t> features, some </a:t>
            </a:r>
            <a:r>
              <a:rPr lang="en-US" sz="1600" dirty="0">
                <a:solidFill>
                  <a:srgbClr val="D2533C"/>
                </a:solidFill>
              </a:rPr>
              <a:t>distinct</a:t>
            </a:r>
            <a:r>
              <a:rPr lang="en-US" sz="1600" dirty="0"/>
              <a:t> features</a:t>
            </a:r>
          </a:p>
          <a:p>
            <a:endParaRPr lang="en-US" sz="1600" dirty="0"/>
          </a:p>
          <a:p>
            <a:endParaRPr lang="en-US" sz="2000" dirty="0"/>
          </a:p>
          <a:p>
            <a:endParaRPr lang="en-US" dirty="0"/>
          </a:p>
        </p:txBody>
      </p:sp>
    </p:spTree>
    <p:extLst>
      <p:ext uri="{BB962C8B-B14F-4D97-AF65-F5344CB8AC3E}">
        <p14:creationId xmlns:p14="http://schemas.microsoft.com/office/powerpoint/2010/main" val="3921082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figure_12_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897452"/>
            <a:ext cx="8382000" cy="540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85686"/>
            <a:ext cx="8229600" cy="990600"/>
          </a:xfrm>
        </p:spPr>
        <p:txBody>
          <a:bodyPr/>
          <a:lstStyle/>
          <a:p>
            <a:r>
              <a:rPr lang="en-US" dirty="0"/>
              <a:t>Gated channels</a:t>
            </a:r>
          </a:p>
        </p:txBody>
      </p:sp>
      <p:sp>
        <p:nvSpPr>
          <p:cNvPr id="3" name="Content Placeholder 2"/>
          <p:cNvSpPr>
            <a:spLocks noGrp="1"/>
          </p:cNvSpPr>
          <p:nvPr>
            <p:ph idx="1"/>
          </p:nvPr>
        </p:nvSpPr>
        <p:spPr>
          <a:xfrm>
            <a:off x="120962" y="6013807"/>
            <a:ext cx="9023038" cy="762315"/>
          </a:xfrm>
          <a:solidFill>
            <a:srgbClr val="FFFFFF"/>
          </a:solidFill>
        </p:spPr>
        <p:txBody>
          <a:bodyPr>
            <a:normAutofit fontScale="92500" lnSpcReduction="10000"/>
          </a:bodyPr>
          <a:lstStyle/>
          <a:p>
            <a:pPr marL="0" indent="0" algn="ctr">
              <a:buNone/>
            </a:pPr>
            <a:r>
              <a:rPr lang="en-US" dirty="0"/>
              <a:t>Gating regulates ion transport and enables</a:t>
            </a:r>
          </a:p>
          <a:p>
            <a:pPr marL="0" indent="0" algn="ctr">
              <a:buNone/>
            </a:pPr>
            <a:r>
              <a:rPr lang="en-US" dirty="0"/>
              <a:t>maintenance of gradients</a:t>
            </a:r>
          </a:p>
        </p:txBody>
      </p:sp>
    </p:spTree>
    <p:extLst>
      <p:ext uri="{BB962C8B-B14F-4D97-AF65-F5344CB8AC3E}">
        <p14:creationId xmlns:p14="http://schemas.microsoft.com/office/powerpoint/2010/main" val="200213129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figure_12_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59130"/>
            <a:ext cx="8531225"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306630"/>
            <a:ext cx="8229600" cy="990600"/>
          </a:xfrm>
        </p:spPr>
        <p:txBody>
          <a:bodyPr>
            <a:normAutofit fontScale="90000"/>
          </a:bodyPr>
          <a:lstStyle/>
          <a:p>
            <a:r>
              <a:rPr lang="en-US" dirty="0" smtClean="0"/>
              <a:t>Example: Mechanically </a:t>
            </a:r>
            <a:r>
              <a:rPr lang="en-US" dirty="0"/>
              <a:t>gated channels </a:t>
            </a:r>
          </a:p>
        </p:txBody>
      </p:sp>
      <p:sp>
        <p:nvSpPr>
          <p:cNvPr id="3" name="Content Placeholder 2"/>
          <p:cNvSpPr>
            <a:spLocks noGrp="1"/>
          </p:cNvSpPr>
          <p:nvPr>
            <p:ph idx="1"/>
          </p:nvPr>
        </p:nvSpPr>
        <p:spPr>
          <a:xfrm>
            <a:off x="120962" y="4958778"/>
            <a:ext cx="9023038" cy="1215861"/>
          </a:xfrm>
          <a:solidFill>
            <a:srgbClr val="FFFFFF"/>
          </a:solidFill>
        </p:spPr>
        <p:txBody>
          <a:bodyPr>
            <a:normAutofit fontScale="85000" lnSpcReduction="10000"/>
          </a:bodyPr>
          <a:lstStyle/>
          <a:p>
            <a:r>
              <a:rPr lang="en-US" dirty="0"/>
              <a:t>In response to sound vibrations: open ion channels to allow positive ions in</a:t>
            </a:r>
          </a:p>
          <a:p>
            <a:r>
              <a:rPr lang="en-US" dirty="0"/>
              <a:t>Ion- activated hair cells stimulate nerve endings</a:t>
            </a:r>
          </a:p>
          <a:p>
            <a:r>
              <a:rPr lang="en-US" dirty="0"/>
              <a:t>Nerve fibers relay signal to the brain</a:t>
            </a:r>
          </a:p>
        </p:txBody>
      </p:sp>
    </p:spTree>
    <p:extLst>
      <p:ext uri="{BB962C8B-B14F-4D97-AF65-F5344CB8AC3E}">
        <p14:creationId xmlns:p14="http://schemas.microsoft.com/office/powerpoint/2010/main" val="22208602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ure_12_22"/>
          <p:cNvPicPr>
            <a:picLocks noChangeAspect="1" noChangeArrowheads="1"/>
          </p:cNvPicPr>
          <p:nvPr/>
        </p:nvPicPr>
        <p:blipFill rotWithShape="1">
          <a:blip r:embed="rId3">
            <a:extLst>
              <a:ext uri="{28A0092B-C50C-407E-A947-70E740481C1C}">
                <a14:useLocalDpi xmlns:a14="http://schemas.microsoft.com/office/drawing/2010/main" val="0"/>
              </a:ext>
            </a:extLst>
          </a:blip>
          <a:srcRect l="4412" t="8063" r="46706" b="26715"/>
          <a:stretch/>
        </p:blipFill>
        <p:spPr bwMode="auto">
          <a:xfrm>
            <a:off x="17405" y="373417"/>
            <a:ext cx="4170165" cy="387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 xmlns:a16="http://schemas.microsoft.com/office/drawing/2014/main" id="{73ABAD02-E649-BB45-B3E0-4A97B9BF0A40}"/>
              </a:ext>
            </a:extLst>
          </p:cNvPr>
          <p:cNvSpPr/>
          <p:nvPr/>
        </p:nvSpPr>
        <p:spPr>
          <a:xfrm>
            <a:off x="4060570" y="737648"/>
            <a:ext cx="355600" cy="2041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FDC0EFC4-B735-F146-84AA-B09B4F6BEFC9}"/>
              </a:ext>
            </a:extLst>
          </p:cNvPr>
          <p:cNvSpPr/>
          <p:nvPr/>
        </p:nvSpPr>
        <p:spPr>
          <a:xfrm>
            <a:off x="3793870" y="2505673"/>
            <a:ext cx="568481" cy="2668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de.url=https://www.polleverywhere.com/multiple_choice_polls/QTnzV88RQklmggm" descr="5676629F-5566-4631-9022-BC1FDDF7D778.png"/>
          <p:cNvPicPr>
            <a:picLocks/>
          </p:cNvPicPr>
          <p:nvPr/>
        </p:nvPicPr>
        <p:blipFill>
          <a:blip r:embed="rId4">
            <a:extLst>
              <a:ext uri="{28A0092B-C50C-407E-A947-70E740481C1C}">
                <a14:useLocalDpi xmlns:a14="http://schemas.microsoft.com/office/drawing/2010/main" val="0"/>
              </a:ext>
            </a:extLst>
          </a:blip>
          <a:stretch>
            <a:fillRect/>
          </a:stretch>
        </p:blipFill>
        <p:spPr>
          <a:xfrm>
            <a:off x="3793870" y="3157704"/>
            <a:ext cx="5350130" cy="3634274"/>
          </a:xfrm>
          <a:prstGeom prst="rect">
            <a:avLst/>
          </a:prstGeom>
        </p:spPr>
      </p:pic>
    </p:spTree>
    <p:extLst>
      <p:ext uri="{BB962C8B-B14F-4D97-AF65-F5344CB8AC3E}">
        <p14:creationId xmlns:p14="http://schemas.microsoft.com/office/powerpoint/2010/main" val="412837204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figure_12_22"/>
          <p:cNvPicPr>
            <a:picLocks noChangeAspect="1" noChangeArrowheads="1"/>
          </p:cNvPicPr>
          <p:nvPr/>
        </p:nvPicPr>
        <p:blipFill rotWithShape="1">
          <a:blip r:embed="rId3">
            <a:extLst>
              <a:ext uri="{28A0092B-C50C-407E-A947-70E740481C1C}">
                <a14:useLocalDpi xmlns:a14="http://schemas.microsoft.com/office/drawing/2010/main" val="0"/>
              </a:ext>
            </a:extLst>
          </a:blip>
          <a:srcRect b="22417"/>
          <a:stretch/>
        </p:blipFill>
        <p:spPr bwMode="auto">
          <a:xfrm>
            <a:off x="304800" y="396729"/>
            <a:ext cx="8531225" cy="461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20962" y="6020091"/>
            <a:ext cx="9023038" cy="762319"/>
          </a:xfrm>
          <a:noFill/>
        </p:spPr>
        <p:txBody>
          <a:bodyPr>
            <a:normAutofit lnSpcReduction="10000"/>
          </a:bodyPr>
          <a:lstStyle/>
          <a:p>
            <a:pPr marL="0" indent="0" algn="ctr">
              <a:buNone/>
            </a:pPr>
            <a:r>
              <a:rPr lang="en-US" dirty="0"/>
              <a:t>An open channel will allow it’s selective ion to pass until the  concentration gradient = the voltage gradient</a:t>
            </a:r>
          </a:p>
        </p:txBody>
      </p:sp>
      <p:sp>
        <p:nvSpPr>
          <p:cNvPr id="2" name="Rectangle 1">
            <a:extLst>
              <a:ext uri="{FF2B5EF4-FFF2-40B4-BE49-F238E27FC236}">
                <a16:creationId xmlns="" xmlns:a16="http://schemas.microsoft.com/office/drawing/2014/main" id="{8A330AD8-1F66-0A43-BEAA-680B9D1843A3}"/>
              </a:ext>
            </a:extLst>
          </p:cNvPr>
          <p:cNvSpPr/>
          <p:nvPr/>
        </p:nvSpPr>
        <p:spPr>
          <a:xfrm>
            <a:off x="4851400" y="396728"/>
            <a:ext cx="4419600" cy="5419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73ABAD02-E649-BB45-B3E0-4A97B9BF0A40}"/>
              </a:ext>
            </a:extLst>
          </p:cNvPr>
          <p:cNvSpPr/>
          <p:nvPr/>
        </p:nvSpPr>
        <p:spPr>
          <a:xfrm>
            <a:off x="4724400" y="396728"/>
            <a:ext cx="355600" cy="2041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FDC0EFC4-B735-F146-84AA-B09B4F6BEFC9}"/>
              </a:ext>
            </a:extLst>
          </p:cNvPr>
          <p:cNvSpPr/>
          <p:nvPr/>
        </p:nvSpPr>
        <p:spPr>
          <a:xfrm>
            <a:off x="4457700" y="3008556"/>
            <a:ext cx="568481" cy="2668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35F00FAC-AF11-0C4F-9717-4F008338EC9B}"/>
              </a:ext>
            </a:extLst>
          </p:cNvPr>
          <p:cNvSpPr/>
          <p:nvPr/>
        </p:nvSpPr>
        <p:spPr>
          <a:xfrm>
            <a:off x="4381500" y="396728"/>
            <a:ext cx="568481" cy="479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531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831"/>
            <a:ext cx="8229600" cy="990600"/>
          </a:xfrm>
        </p:spPr>
        <p:txBody>
          <a:bodyPr>
            <a:normAutofit/>
          </a:bodyPr>
          <a:lstStyle/>
          <a:p>
            <a:r>
              <a:rPr lang="en-US" sz="3600" dirty="0"/>
              <a:t>Transport of water</a:t>
            </a:r>
          </a:p>
        </p:txBody>
      </p:sp>
      <p:sp>
        <p:nvSpPr>
          <p:cNvPr id="3" name="Content Placeholder 2"/>
          <p:cNvSpPr>
            <a:spLocks noGrp="1"/>
          </p:cNvSpPr>
          <p:nvPr>
            <p:ph idx="1"/>
          </p:nvPr>
        </p:nvSpPr>
        <p:spPr>
          <a:xfrm>
            <a:off x="233573" y="832161"/>
            <a:ext cx="5015041" cy="5133874"/>
          </a:xfrm>
        </p:spPr>
        <p:txBody>
          <a:bodyPr>
            <a:normAutofit/>
          </a:bodyPr>
          <a:lstStyle/>
          <a:p>
            <a:pPr marL="0" indent="0">
              <a:buNone/>
            </a:pPr>
            <a:r>
              <a:rPr lang="en-US" dirty="0"/>
              <a:t>Water molecules are small and uncharged </a:t>
            </a:r>
            <a:r>
              <a:rPr lang="en-US" dirty="0">
                <a:sym typeface="Wingdings"/>
              </a:rPr>
              <a:t> diffuse…</a:t>
            </a:r>
          </a:p>
          <a:p>
            <a:pPr marL="0" indent="0">
              <a:buNone/>
            </a:pPr>
            <a:r>
              <a:rPr lang="en-US" dirty="0">
                <a:sym typeface="Wingdings"/>
              </a:rPr>
              <a:t>…..but slowly</a:t>
            </a:r>
          </a:p>
          <a:p>
            <a:pPr marL="0" indent="0">
              <a:buNone/>
            </a:pPr>
            <a:endParaRPr lang="en-US" dirty="0">
              <a:sym typeface="Wingdings"/>
            </a:endParaRPr>
          </a:p>
          <a:p>
            <a:endParaRPr lang="en-US" dirty="0"/>
          </a:p>
        </p:txBody>
      </p:sp>
      <p:pic>
        <p:nvPicPr>
          <p:cNvPr id="8" name="Picture 2" descr="figure_12_02">
            <a:extLst>
              <a:ext uri="{FF2B5EF4-FFF2-40B4-BE49-F238E27FC236}">
                <a16:creationId xmlns="" xmlns:a16="http://schemas.microsoft.com/office/drawing/2014/main" id="{5A3B566E-F81F-2F4F-817A-BE557BC4A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56"/>
          <a:stretch/>
        </p:blipFill>
        <p:spPr bwMode="auto">
          <a:xfrm>
            <a:off x="4715038" y="659716"/>
            <a:ext cx="4195389" cy="563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39124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figure_12_06"/>
          <p:cNvPicPr>
            <a:picLocks noChangeAspect="1" noChangeArrowheads="1"/>
          </p:cNvPicPr>
          <p:nvPr/>
        </p:nvPicPr>
        <p:blipFill rotWithShape="1">
          <a:blip r:embed="rId3">
            <a:extLst>
              <a:ext uri="{28A0092B-C50C-407E-A947-70E740481C1C}">
                <a14:useLocalDpi xmlns:a14="http://schemas.microsoft.com/office/drawing/2010/main" val="0"/>
              </a:ext>
            </a:extLst>
          </a:blip>
          <a:srcRect b="3501"/>
          <a:stretch/>
        </p:blipFill>
        <p:spPr bwMode="auto">
          <a:xfrm>
            <a:off x="5341937" y="491812"/>
            <a:ext cx="3802063" cy="609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80831"/>
            <a:ext cx="8229600" cy="990600"/>
          </a:xfrm>
        </p:spPr>
        <p:txBody>
          <a:bodyPr>
            <a:normAutofit/>
          </a:bodyPr>
          <a:lstStyle/>
          <a:p>
            <a:r>
              <a:rPr lang="en-US" sz="3600" dirty="0"/>
              <a:t>Transport of water</a:t>
            </a:r>
          </a:p>
        </p:txBody>
      </p:sp>
      <p:sp>
        <p:nvSpPr>
          <p:cNvPr id="3" name="Content Placeholder 2"/>
          <p:cNvSpPr>
            <a:spLocks noGrp="1"/>
          </p:cNvSpPr>
          <p:nvPr>
            <p:ph idx="1"/>
          </p:nvPr>
        </p:nvSpPr>
        <p:spPr>
          <a:xfrm>
            <a:off x="233573" y="832161"/>
            <a:ext cx="5015041" cy="5133874"/>
          </a:xfrm>
        </p:spPr>
        <p:txBody>
          <a:bodyPr>
            <a:normAutofit lnSpcReduction="10000"/>
          </a:bodyPr>
          <a:lstStyle/>
          <a:p>
            <a:pPr marL="0" indent="0">
              <a:buNone/>
            </a:pPr>
            <a:r>
              <a:rPr lang="en-US" dirty="0"/>
              <a:t>Water molecules are small and uncharged </a:t>
            </a:r>
            <a:r>
              <a:rPr lang="en-US" dirty="0">
                <a:sym typeface="Wingdings"/>
              </a:rPr>
              <a:t> diffuse…</a:t>
            </a:r>
          </a:p>
          <a:p>
            <a:pPr marL="0" indent="0">
              <a:buNone/>
            </a:pPr>
            <a:r>
              <a:rPr lang="en-US" dirty="0">
                <a:sym typeface="Wingdings"/>
              </a:rPr>
              <a:t>…..but slowly</a:t>
            </a:r>
          </a:p>
          <a:p>
            <a:pPr marL="0" indent="0">
              <a:buNone/>
            </a:pPr>
            <a:endParaRPr lang="en-US" dirty="0">
              <a:sym typeface="Wingdings"/>
            </a:endParaRPr>
          </a:p>
          <a:p>
            <a:pPr marL="0" indent="0">
              <a:buNone/>
            </a:pPr>
            <a:r>
              <a:rPr lang="en-US" dirty="0" err="1">
                <a:sym typeface="Wingdings"/>
              </a:rPr>
              <a:t>Aquaporins</a:t>
            </a:r>
            <a:r>
              <a:rPr lang="en-US" dirty="0">
                <a:sym typeface="Wingdings"/>
              </a:rPr>
              <a:t> = protein </a:t>
            </a:r>
            <a:r>
              <a:rPr lang="en-US" b="1" dirty="0">
                <a:sym typeface="Wingdings"/>
              </a:rPr>
              <a:t>channels</a:t>
            </a:r>
            <a:r>
              <a:rPr lang="en-US" dirty="0">
                <a:sym typeface="Wingdings"/>
              </a:rPr>
              <a:t> that facilitate water transport across membranes</a:t>
            </a:r>
            <a:endParaRPr lang="en-US" dirty="0"/>
          </a:p>
          <a:p>
            <a:pPr marL="0" indent="0">
              <a:buNone/>
            </a:pPr>
            <a:endParaRPr lang="en-US" dirty="0"/>
          </a:p>
          <a:p>
            <a:pPr marL="0" indent="0">
              <a:buNone/>
            </a:pPr>
            <a:r>
              <a:rPr lang="en-US" dirty="0"/>
              <a:t>Water moves by </a:t>
            </a:r>
            <a:r>
              <a:rPr lang="en-US" dirty="0">
                <a:solidFill>
                  <a:schemeClr val="tx2"/>
                </a:solidFill>
              </a:rPr>
              <a:t>osmosis</a:t>
            </a:r>
            <a:r>
              <a:rPr lang="en-US" dirty="0"/>
              <a:t>:</a:t>
            </a:r>
          </a:p>
          <a:p>
            <a:r>
              <a:rPr lang="en-US" dirty="0"/>
              <a:t>Moves passively</a:t>
            </a:r>
          </a:p>
          <a:p>
            <a:r>
              <a:rPr lang="en-US" dirty="0"/>
              <a:t>down it’s concentration gradient</a:t>
            </a:r>
          </a:p>
          <a:p>
            <a:pPr lvl="1"/>
            <a:r>
              <a:rPr lang="en-US" dirty="0"/>
              <a:t>Cells have high concentration of solutes </a:t>
            </a:r>
            <a:r>
              <a:rPr lang="en-US" dirty="0">
                <a:sym typeface="Wingdings"/>
              </a:rPr>
              <a:t> water is pulled into the cell</a:t>
            </a:r>
          </a:p>
          <a:p>
            <a:endParaRPr lang="en-US" dirty="0"/>
          </a:p>
        </p:txBody>
      </p:sp>
      <p:sp>
        <p:nvSpPr>
          <p:cNvPr id="4" name="TextBox 3"/>
          <p:cNvSpPr txBox="1"/>
          <p:nvPr/>
        </p:nvSpPr>
        <p:spPr>
          <a:xfrm>
            <a:off x="5751724" y="5834641"/>
            <a:ext cx="2660141" cy="646331"/>
          </a:xfrm>
          <a:prstGeom prst="rect">
            <a:avLst/>
          </a:prstGeom>
          <a:noFill/>
        </p:spPr>
        <p:txBody>
          <a:bodyPr wrap="none" rtlCol="0">
            <a:spAutoFit/>
          </a:bodyPr>
          <a:lstStyle/>
          <a:p>
            <a:r>
              <a:rPr lang="en-US" b="1" dirty="0"/>
              <a:t>High </a:t>
            </a:r>
            <a:r>
              <a:rPr lang="en-US" b="1" dirty="0" err="1"/>
              <a:t>osmolarity</a:t>
            </a:r>
            <a:r>
              <a:rPr lang="en-US" b="1" dirty="0"/>
              <a:t> inside</a:t>
            </a:r>
          </a:p>
          <a:p>
            <a:r>
              <a:rPr lang="en-US" b="1" dirty="0"/>
              <a:t>= high solutes</a:t>
            </a:r>
          </a:p>
        </p:txBody>
      </p:sp>
      <p:sp>
        <p:nvSpPr>
          <p:cNvPr id="5" name="TextBox 4"/>
          <p:cNvSpPr txBox="1"/>
          <p:nvPr/>
        </p:nvSpPr>
        <p:spPr>
          <a:xfrm>
            <a:off x="5664139" y="3270235"/>
            <a:ext cx="2762595" cy="369332"/>
          </a:xfrm>
          <a:prstGeom prst="rect">
            <a:avLst/>
          </a:prstGeom>
          <a:noFill/>
        </p:spPr>
        <p:txBody>
          <a:bodyPr wrap="none" rtlCol="0">
            <a:spAutoFit/>
          </a:bodyPr>
          <a:lstStyle/>
          <a:p>
            <a:r>
              <a:rPr lang="en-US" b="1" dirty="0"/>
              <a:t>Low </a:t>
            </a:r>
            <a:r>
              <a:rPr lang="en-US" b="1" dirty="0" err="1"/>
              <a:t>osmolarity</a:t>
            </a:r>
            <a:r>
              <a:rPr lang="en-US" b="1" dirty="0"/>
              <a:t> outside</a:t>
            </a:r>
          </a:p>
        </p:txBody>
      </p:sp>
      <p:sp>
        <p:nvSpPr>
          <p:cNvPr id="6" name="Striped Right Arrow 5"/>
          <p:cNvSpPr/>
          <p:nvPr/>
        </p:nvSpPr>
        <p:spPr>
          <a:xfrm rot="5400000">
            <a:off x="6554592" y="4102391"/>
            <a:ext cx="1200584" cy="1167940"/>
          </a:xfrm>
          <a:prstGeom prst="striped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C03C672B-5A42-4A44-837A-7798EF378162}"/>
              </a:ext>
            </a:extLst>
          </p:cNvPr>
          <p:cNvSpPr/>
          <p:nvPr/>
        </p:nvSpPr>
        <p:spPr>
          <a:xfrm>
            <a:off x="5248614" y="2908300"/>
            <a:ext cx="3895386" cy="394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1121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Transporters and their function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1118464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figure_12_08"/>
          <p:cNvPicPr>
            <a:picLocks noChangeAspect="1" noChangeArrowheads="1"/>
          </p:cNvPicPr>
          <p:nvPr/>
        </p:nvPicPr>
        <p:blipFill rotWithShape="1">
          <a:blip r:embed="rId3">
            <a:extLst>
              <a:ext uri="{28A0092B-C50C-407E-A947-70E740481C1C}">
                <a14:useLocalDpi xmlns:a14="http://schemas.microsoft.com/office/drawing/2010/main" val="0"/>
              </a:ext>
            </a:extLst>
          </a:blip>
          <a:srcRect b="3374"/>
          <a:stretch/>
        </p:blipFill>
        <p:spPr bwMode="auto">
          <a:xfrm>
            <a:off x="174256" y="1108420"/>
            <a:ext cx="6978408" cy="459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97623"/>
            <a:ext cx="8229600" cy="990600"/>
          </a:xfrm>
        </p:spPr>
        <p:txBody>
          <a:bodyPr>
            <a:normAutofit/>
          </a:bodyPr>
          <a:lstStyle/>
          <a:p>
            <a:r>
              <a:rPr lang="en-US" sz="3600" dirty="0" smtClean="0"/>
              <a:t>Transporters</a:t>
            </a:r>
            <a:endParaRPr lang="en-US" sz="3600" dirty="0"/>
          </a:p>
        </p:txBody>
      </p:sp>
      <p:sp>
        <p:nvSpPr>
          <p:cNvPr id="3" name="Content Placeholder 2"/>
          <p:cNvSpPr>
            <a:spLocks noGrp="1"/>
          </p:cNvSpPr>
          <p:nvPr>
            <p:ph idx="1"/>
          </p:nvPr>
        </p:nvSpPr>
        <p:spPr>
          <a:xfrm>
            <a:off x="0" y="6175477"/>
            <a:ext cx="9144000" cy="1066265"/>
          </a:xfrm>
          <a:solidFill>
            <a:schemeClr val="bg1"/>
          </a:solidFill>
        </p:spPr>
        <p:txBody>
          <a:bodyPr/>
          <a:lstStyle/>
          <a:p>
            <a:pPr marL="0" indent="0">
              <a:buNone/>
            </a:pPr>
            <a:r>
              <a:rPr lang="en-US" dirty="0" smtClean="0"/>
              <a:t>Each membrane has different transporters specific for it’s function</a:t>
            </a:r>
            <a:endParaRPr lang="en-US" dirty="0"/>
          </a:p>
        </p:txBody>
      </p:sp>
      <p:sp>
        <p:nvSpPr>
          <p:cNvPr id="4" name="TextBox 3"/>
          <p:cNvSpPr txBox="1"/>
          <p:nvPr/>
        </p:nvSpPr>
        <p:spPr>
          <a:xfrm>
            <a:off x="6700612" y="1718362"/>
            <a:ext cx="2364922" cy="3416320"/>
          </a:xfrm>
          <a:prstGeom prst="rect">
            <a:avLst/>
          </a:prstGeom>
          <a:noFill/>
          <a:ln w="38100" cmpd="sng">
            <a:solidFill>
              <a:schemeClr val="tx2"/>
            </a:solidFill>
          </a:ln>
        </p:spPr>
        <p:txBody>
          <a:bodyPr wrap="square" rtlCol="0">
            <a:spAutoFit/>
          </a:bodyPr>
          <a:lstStyle/>
          <a:p>
            <a:r>
              <a:rPr lang="en-US" dirty="0" smtClean="0"/>
              <a:t>Plasma membrane:</a:t>
            </a:r>
          </a:p>
          <a:p>
            <a:pPr marL="285750" indent="-285750">
              <a:buFont typeface="Arial"/>
              <a:buChar char="•"/>
            </a:pPr>
            <a:r>
              <a:rPr lang="en-US" dirty="0" smtClean="0"/>
              <a:t>Nutrients and macromolecule subunits</a:t>
            </a:r>
          </a:p>
          <a:p>
            <a:pPr marL="285750" indent="-285750">
              <a:buFont typeface="Arial"/>
              <a:buChar char="•"/>
            </a:pPr>
            <a:endParaRPr lang="en-US" dirty="0" smtClean="0"/>
          </a:p>
          <a:p>
            <a:r>
              <a:rPr lang="en-US" dirty="0" smtClean="0"/>
              <a:t>Lysosome</a:t>
            </a:r>
          </a:p>
          <a:p>
            <a:pPr marL="285750" indent="-285750">
              <a:buFont typeface="Arial"/>
              <a:buChar char="•"/>
            </a:pPr>
            <a:r>
              <a:rPr lang="en-US" dirty="0" smtClean="0"/>
              <a:t>Protons to acidify the interior</a:t>
            </a:r>
          </a:p>
          <a:p>
            <a:pPr marL="285750" indent="-285750">
              <a:buFont typeface="Arial"/>
              <a:buChar char="•"/>
            </a:pPr>
            <a:endParaRPr lang="en-US" dirty="0" smtClean="0"/>
          </a:p>
          <a:p>
            <a:r>
              <a:rPr lang="en-US" dirty="0" smtClean="0"/>
              <a:t>Mitochondria</a:t>
            </a:r>
          </a:p>
          <a:p>
            <a:pPr marL="285750" indent="-285750">
              <a:buFont typeface="Arial"/>
              <a:buChar char="•"/>
            </a:pPr>
            <a:r>
              <a:rPr lang="en-US" dirty="0" smtClean="0"/>
              <a:t>Pyruvate/fuel</a:t>
            </a:r>
          </a:p>
          <a:p>
            <a:pPr marL="285750" indent="-285750">
              <a:buFont typeface="Arial"/>
              <a:buChar char="•"/>
            </a:pPr>
            <a:r>
              <a:rPr lang="en-US" dirty="0" smtClean="0"/>
              <a:t>ATP</a:t>
            </a:r>
            <a:endParaRPr lang="en-US" dirty="0"/>
          </a:p>
        </p:txBody>
      </p:sp>
    </p:spTree>
    <p:extLst>
      <p:ext uri="{BB962C8B-B14F-4D97-AF65-F5344CB8AC3E}">
        <p14:creationId xmlns:p14="http://schemas.microsoft.com/office/powerpoint/2010/main" val="1907930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url=https://www.polleverywhere.com/multiple_choice_polls/WPa94QO8Kn8qILD" descr="A3C7659D-D428-45A7-8F6D-FA20BF738D90.png"/>
          <p:cNvPicPr>
            <a:picLocks/>
          </p:cNvPicPr>
          <p:nvPr/>
        </p:nvPicPr>
        <p:blipFill>
          <a:blip r:embed="rId3">
            <a:extLst>
              <a:ext uri="{28A0092B-C50C-407E-A947-70E740481C1C}">
                <a14:useLocalDpi xmlns:a14="http://schemas.microsoft.com/office/drawing/2010/main" val="0"/>
              </a:ext>
            </a:extLst>
          </a:blip>
          <a:stretch>
            <a:fillRect/>
          </a:stretch>
        </p:blipFill>
        <p:spPr>
          <a:xfrm>
            <a:off x="770194" y="1163484"/>
            <a:ext cx="7357806" cy="5571614"/>
          </a:xfrm>
          <a:prstGeom prst="rect">
            <a:avLst/>
          </a:prstGeom>
        </p:spPr>
      </p:pic>
      <p:sp>
        <p:nvSpPr>
          <p:cNvPr id="5" name="TPQuestion"/>
          <p:cNvSpPr txBox="1">
            <a:spLocks/>
          </p:cNvSpPr>
          <p:nvPr/>
        </p:nvSpPr>
        <p:spPr>
          <a:xfrm>
            <a:off x="0" y="411141"/>
            <a:ext cx="914399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dirty="0" smtClean="0">
                <a:latin typeface="Calibri" charset="0"/>
                <a:ea typeface="MS PGothic" charset="0"/>
              </a:rPr>
              <a:t>Glucose (sugar) molecules are large and uncharged</a:t>
            </a:r>
            <a:br>
              <a:rPr lang="en-US" sz="3600" dirty="0" smtClean="0">
                <a:latin typeface="Calibri" charset="0"/>
                <a:ea typeface="MS PGothic" charset="0"/>
              </a:rPr>
            </a:br>
            <a:endParaRPr lang="en-US" sz="3600" dirty="0">
              <a:solidFill>
                <a:srgbClr val="292934"/>
              </a:solidFill>
              <a:latin typeface="Calibri" charset="0"/>
              <a:ea typeface="MS PGothic" charset="0"/>
            </a:endParaRPr>
          </a:p>
        </p:txBody>
      </p:sp>
    </p:spTree>
    <p:extLst>
      <p:ext uri="{BB962C8B-B14F-4D97-AF65-F5344CB8AC3E}">
        <p14:creationId xmlns:p14="http://schemas.microsoft.com/office/powerpoint/2010/main" val="233978111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227"/>
            <a:ext cx="8229600" cy="990600"/>
          </a:xfrm>
        </p:spPr>
        <p:txBody>
          <a:bodyPr>
            <a:normAutofit/>
          </a:bodyPr>
          <a:lstStyle/>
          <a:p>
            <a:r>
              <a:rPr lang="en-US" sz="3600" dirty="0" smtClean="0"/>
              <a:t>Passive Transporters</a:t>
            </a:r>
            <a:endParaRPr lang="en-US" sz="3600" dirty="0"/>
          </a:p>
        </p:txBody>
      </p:sp>
      <p:pic>
        <p:nvPicPr>
          <p:cNvPr id="6" name="Picture 5" descr="maxresdefault.jpg"/>
          <p:cNvPicPr>
            <a:picLocks noChangeAspect="1"/>
          </p:cNvPicPr>
          <p:nvPr/>
        </p:nvPicPr>
        <p:blipFill rotWithShape="1">
          <a:blip r:embed="rId3">
            <a:extLst>
              <a:ext uri="{28A0092B-C50C-407E-A947-70E740481C1C}">
                <a14:useLocalDpi xmlns:a14="http://schemas.microsoft.com/office/drawing/2010/main" val="0"/>
              </a:ext>
            </a:extLst>
          </a:blip>
          <a:srcRect l="9579" t="2517" r="8521" b="1625"/>
          <a:stretch/>
        </p:blipFill>
        <p:spPr>
          <a:xfrm>
            <a:off x="457200" y="1345419"/>
            <a:ext cx="7338284" cy="5368094"/>
          </a:xfrm>
          <a:prstGeom prst="rect">
            <a:avLst/>
          </a:prstGeom>
        </p:spPr>
      </p:pic>
      <p:sp>
        <p:nvSpPr>
          <p:cNvPr id="7" name="Rectangle 6"/>
          <p:cNvSpPr/>
          <p:nvPr/>
        </p:nvSpPr>
        <p:spPr>
          <a:xfrm>
            <a:off x="6394048" y="1129827"/>
            <a:ext cx="1401436" cy="1176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76451" y="3387027"/>
            <a:ext cx="3498935" cy="264246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5153198" y="465886"/>
            <a:ext cx="3358426" cy="1754327"/>
          </a:xfrm>
          <a:prstGeom prst="rect">
            <a:avLst/>
          </a:prstGeom>
          <a:noFill/>
        </p:spPr>
        <p:txBody>
          <a:bodyPr wrap="square" rtlCol="0">
            <a:spAutoFit/>
          </a:bodyPr>
          <a:lstStyle/>
          <a:p>
            <a:pPr marL="342900" indent="-342900">
              <a:buFont typeface="+mj-lt"/>
              <a:buAutoNum type="arabicPeriod"/>
            </a:pPr>
            <a:r>
              <a:rPr lang="en-US" b="1" i="1" dirty="0" smtClean="0"/>
              <a:t>Transporter switches randomly and reversibly between conformations</a:t>
            </a:r>
          </a:p>
          <a:p>
            <a:pPr marL="342900" indent="-342900">
              <a:buFont typeface="+mj-lt"/>
              <a:buAutoNum type="arabicPeriod"/>
            </a:pPr>
            <a:endParaRPr lang="en-US" b="1" i="1" dirty="0" smtClean="0"/>
          </a:p>
          <a:p>
            <a:pPr marL="342900" indent="-342900">
              <a:buFont typeface="+mj-lt"/>
              <a:buAutoNum type="arabicPeriod"/>
            </a:pPr>
            <a:r>
              <a:rPr lang="en-US" b="1" i="1" dirty="0" smtClean="0"/>
              <a:t>Glucose binds the transporter</a:t>
            </a:r>
            <a:endParaRPr lang="en-US" b="1" i="1" dirty="0"/>
          </a:p>
        </p:txBody>
      </p:sp>
    </p:spTree>
    <p:extLst>
      <p:ext uri="{BB962C8B-B14F-4D97-AF65-F5344CB8AC3E}">
        <p14:creationId xmlns:p14="http://schemas.microsoft.com/office/powerpoint/2010/main" val="136564358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631"/>
            <a:ext cx="8229600" cy="990600"/>
          </a:xfrm>
        </p:spPr>
        <p:txBody>
          <a:bodyPr>
            <a:normAutofit/>
          </a:bodyPr>
          <a:lstStyle/>
          <a:p>
            <a:r>
              <a:rPr lang="en-US" sz="3600" dirty="0"/>
              <a:t>Multi functional plasma membrane</a:t>
            </a:r>
          </a:p>
        </p:txBody>
      </p:sp>
      <p:pic>
        <p:nvPicPr>
          <p:cNvPr id="6" name="Picture 5">
            <a:extLst>
              <a:ext uri="{FF2B5EF4-FFF2-40B4-BE49-F238E27FC236}">
                <a16:creationId xmlns="" xmlns:a16="http://schemas.microsoft.com/office/drawing/2014/main" id="{5DB92BE3-9DA7-A14E-AB99-C5F11F8FD744}"/>
              </a:ext>
            </a:extLst>
          </p:cNvPr>
          <p:cNvPicPr>
            <a:picLocks noChangeAspect="1"/>
          </p:cNvPicPr>
          <p:nvPr/>
        </p:nvPicPr>
        <p:blipFill>
          <a:blip r:embed="rId3"/>
          <a:stretch>
            <a:fillRect/>
          </a:stretch>
        </p:blipFill>
        <p:spPr>
          <a:xfrm>
            <a:off x="365181" y="1802389"/>
            <a:ext cx="6959600" cy="4089400"/>
          </a:xfrm>
          <a:prstGeom prst="rect">
            <a:avLst/>
          </a:prstGeom>
        </p:spPr>
      </p:pic>
      <p:sp>
        <p:nvSpPr>
          <p:cNvPr id="3" name="Content Placeholder 2"/>
          <p:cNvSpPr>
            <a:spLocks noGrp="1"/>
          </p:cNvSpPr>
          <p:nvPr>
            <p:ph idx="1"/>
          </p:nvPr>
        </p:nvSpPr>
        <p:spPr>
          <a:xfrm>
            <a:off x="5188844" y="4581044"/>
            <a:ext cx="3779157" cy="2131802"/>
          </a:xfrm>
          <a:ln>
            <a:solidFill>
              <a:srgbClr val="0000FF"/>
            </a:solidFill>
          </a:ln>
        </p:spPr>
        <p:txBody>
          <a:bodyPr>
            <a:normAutofit fontScale="85000" lnSpcReduction="20000"/>
          </a:bodyPr>
          <a:lstStyle/>
          <a:p>
            <a:pPr marL="0" indent="0">
              <a:buNone/>
            </a:pPr>
            <a:r>
              <a:rPr lang="en-US" dirty="0"/>
              <a:t>In the membrane:</a:t>
            </a:r>
          </a:p>
          <a:p>
            <a:r>
              <a:rPr lang="en-US" dirty="0"/>
              <a:t>Receptor proteins receive signals from the environment</a:t>
            </a:r>
          </a:p>
          <a:p>
            <a:r>
              <a:rPr lang="en-US" dirty="0"/>
              <a:t>Transport proteins enable import and export of small molecules</a:t>
            </a:r>
          </a:p>
          <a:p>
            <a:r>
              <a:rPr lang="en-US" dirty="0"/>
              <a:t>Flexibility enables mobility</a:t>
            </a:r>
          </a:p>
          <a:p>
            <a:endParaRPr lang="en-US" dirty="0"/>
          </a:p>
        </p:txBody>
      </p:sp>
      <p:sp>
        <p:nvSpPr>
          <p:cNvPr id="4" name="TextBox 3"/>
          <p:cNvSpPr txBox="1"/>
          <p:nvPr/>
        </p:nvSpPr>
        <p:spPr>
          <a:xfrm>
            <a:off x="4879358" y="925226"/>
            <a:ext cx="4088643" cy="1754327"/>
          </a:xfrm>
          <a:prstGeom prst="rect">
            <a:avLst/>
          </a:prstGeom>
          <a:noFill/>
        </p:spPr>
        <p:txBody>
          <a:bodyPr wrap="square" rtlCol="0">
            <a:spAutoFit/>
          </a:bodyPr>
          <a:lstStyle/>
          <a:p>
            <a:r>
              <a:rPr lang="en-US" dirty="0"/>
              <a:t>Plasma membrane:</a:t>
            </a:r>
          </a:p>
          <a:p>
            <a:pPr marL="285750" indent="-285750">
              <a:buFont typeface="Arial"/>
              <a:buChar char="•"/>
            </a:pPr>
            <a:r>
              <a:rPr lang="en-US" dirty="0"/>
              <a:t>~5nm thick</a:t>
            </a:r>
          </a:p>
          <a:p>
            <a:pPr marL="285750" indent="-285750">
              <a:buFont typeface="Arial"/>
              <a:buChar char="•"/>
            </a:pPr>
            <a:r>
              <a:rPr lang="en-US" dirty="0"/>
              <a:t>barrier between internal and external world</a:t>
            </a:r>
          </a:p>
          <a:p>
            <a:pPr marL="285750" indent="-285750">
              <a:buFont typeface="Arial"/>
              <a:buChar char="•"/>
            </a:pPr>
            <a:r>
              <a:rPr lang="en-US" dirty="0"/>
              <a:t>Nutrients in</a:t>
            </a:r>
          </a:p>
          <a:p>
            <a:pPr marL="285750" indent="-285750">
              <a:buFont typeface="Arial"/>
              <a:buChar char="•"/>
            </a:pPr>
            <a:r>
              <a:rPr lang="en-US" dirty="0"/>
              <a:t>Waste products out</a:t>
            </a:r>
          </a:p>
        </p:txBody>
      </p:sp>
    </p:spTree>
    <p:extLst>
      <p:ext uri="{BB962C8B-B14F-4D97-AF65-F5344CB8AC3E}">
        <p14:creationId xmlns:p14="http://schemas.microsoft.com/office/powerpoint/2010/main" val="3967867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227"/>
            <a:ext cx="8229600" cy="990600"/>
          </a:xfrm>
        </p:spPr>
        <p:txBody>
          <a:bodyPr>
            <a:normAutofit/>
          </a:bodyPr>
          <a:lstStyle/>
          <a:p>
            <a:r>
              <a:rPr lang="en-US" sz="3600" dirty="0" smtClean="0"/>
              <a:t>Passive Transporters</a:t>
            </a:r>
            <a:endParaRPr lang="en-US" sz="3600" dirty="0"/>
          </a:p>
        </p:txBody>
      </p:sp>
      <p:pic>
        <p:nvPicPr>
          <p:cNvPr id="6" name="Picture 5" descr="maxresdefault.jpg"/>
          <p:cNvPicPr>
            <a:picLocks noChangeAspect="1"/>
          </p:cNvPicPr>
          <p:nvPr/>
        </p:nvPicPr>
        <p:blipFill rotWithShape="1">
          <a:blip r:embed="rId3">
            <a:extLst>
              <a:ext uri="{28A0092B-C50C-407E-A947-70E740481C1C}">
                <a14:useLocalDpi xmlns:a14="http://schemas.microsoft.com/office/drawing/2010/main" val="0"/>
              </a:ext>
            </a:extLst>
          </a:blip>
          <a:srcRect l="9579" t="2517" r="8521" b="1625"/>
          <a:stretch/>
        </p:blipFill>
        <p:spPr>
          <a:xfrm>
            <a:off x="457200" y="1345419"/>
            <a:ext cx="7338284" cy="5368094"/>
          </a:xfrm>
          <a:prstGeom prst="rect">
            <a:avLst/>
          </a:prstGeom>
        </p:spPr>
      </p:pic>
      <p:sp>
        <p:nvSpPr>
          <p:cNvPr id="7" name="Rectangle 6"/>
          <p:cNvSpPr/>
          <p:nvPr/>
        </p:nvSpPr>
        <p:spPr>
          <a:xfrm>
            <a:off x="6394048" y="1129827"/>
            <a:ext cx="1401436" cy="1176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76451" y="3387027"/>
            <a:ext cx="3498935" cy="264246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5153198" y="465886"/>
            <a:ext cx="3358426" cy="1754327"/>
          </a:xfrm>
          <a:prstGeom prst="rect">
            <a:avLst/>
          </a:prstGeom>
          <a:noFill/>
        </p:spPr>
        <p:txBody>
          <a:bodyPr wrap="square" rtlCol="0">
            <a:spAutoFit/>
          </a:bodyPr>
          <a:lstStyle/>
          <a:p>
            <a:pPr marL="342900" indent="-342900">
              <a:buFont typeface="+mj-lt"/>
              <a:buAutoNum type="arabicPeriod"/>
            </a:pPr>
            <a:r>
              <a:rPr lang="en-US" b="1" i="1" dirty="0" smtClean="0"/>
              <a:t>Transporter switches randomly and reversibly between conformations</a:t>
            </a:r>
          </a:p>
          <a:p>
            <a:pPr marL="342900" indent="-342900">
              <a:buFont typeface="+mj-lt"/>
              <a:buAutoNum type="arabicPeriod"/>
            </a:pPr>
            <a:endParaRPr lang="en-US" b="1" i="1" dirty="0" smtClean="0"/>
          </a:p>
          <a:p>
            <a:pPr marL="342900" indent="-342900">
              <a:buFont typeface="+mj-lt"/>
              <a:buAutoNum type="arabicPeriod"/>
            </a:pPr>
            <a:r>
              <a:rPr lang="en-US" b="1" i="1" dirty="0" smtClean="0"/>
              <a:t>Glucose binds the transporter</a:t>
            </a:r>
            <a:endParaRPr lang="en-US" b="1" i="1" dirty="0"/>
          </a:p>
        </p:txBody>
      </p:sp>
      <p:sp>
        <p:nvSpPr>
          <p:cNvPr id="11" name="TextBox 10"/>
          <p:cNvSpPr txBox="1"/>
          <p:nvPr/>
        </p:nvSpPr>
        <p:spPr>
          <a:xfrm>
            <a:off x="291964" y="3798909"/>
            <a:ext cx="3683422" cy="2246769"/>
          </a:xfrm>
          <a:prstGeom prst="rect">
            <a:avLst/>
          </a:prstGeom>
          <a:noFill/>
          <a:ln w="38100" cmpd="sng">
            <a:solidFill>
              <a:srgbClr val="4F81BD"/>
            </a:solidFill>
          </a:ln>
        </p:spPr>
        <p:txBody>
          <a:bodyPr wrap="square" rtlCol="0">
            <a:spAutoFit/>
          </a:bodyPr>
          <a:lstStyle/>
          <a:p>
            <a:r>
              <a:rPr lang="en-US" sz="2000" dirty="0" smtClean="0"/>
              <a:t>Passive transport considers concentration &amp; chemical gradient (membrane potential):</a:t>
            </a:r>
          </a:p>
          <a:p>
            <a:pPr marL="285750" indent="-285750">
              <a:buFont typeface="Arial"/>
              <a:buChar char="•"/>
            </a:pPr>
            <a:r>
              <a:rPr lang="en-US" sz="2000" dirty="0" smtClean="0"/>
              <a:t>Glucose is uncharged</a:t>
            </a:r>
          </a:p>
          <a:p>
            <a:pPr marL="285750" indent="-285750">
              <a:buFont typeface="Arial"/>
              <a:buChar char="•"/>
            </a:pPr>
            <a:r>
              <a:rPr lang="en-US" sz="2000" dirty="0" smtClean="0"/>
              <a:t>Chemical gradient = 0</a:t>
            </a:r>
          </a:p>
          <a:p>
            <a:r>
              <a:rPr lang="en-US" sz="2000" dirty="0" smtClean="0">
                <a:sym typeface="Wingdings"/>
              </a:rPr>
              <a:t> </a:t>
            </a:r>
            <a:r>
              <a:rPr lang="en-US" sz="2000" dirty="0" smtClean="0"/>
              <a:t>Moves with concentration gradient</a:t>
            </a:r>
            <a:endParaRPr lang="en-US" sz="2000" dirty="0"/>
          </a:p>
        </p:txBody>
      </p:sp>
    </p:spTree>
    <p:extLst>
      <p:ext uri="{BB962C8B-B14F-4D97-AF65-F5344CB8AC3E}">
        <p14:creationId xmlns:p14="http://schemas.microsoft.com/office/powerpoint/2010/main" val="392426996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Active transport</a:t>
            </a:r>
            <a:endParaRPr lang="en-US" dirty="0"/>
          </a:p>
        </p:txBody>
      </p:sp>
      <p:sp>
        <p:nvSpPr>
          <p:cNvPr id="5" name="Subtitle 4"/>
          <p:cNvSpPr>
            <a:spLocks noGrp="1"/>
          </p:cNvSpPr>
          <p:nvPr>
            <p:ph type="subTitle" idx="1"/>
          </p:nvPr>
        </p:nvSpPr>
        <p:spPr/>
        <p:txBody>
          <a:bodyPr/>
          <a:lstStyle/>
          <a:p>
            <a:r>
              <a:rPr lang="en-US" dirty="0" smtClean="0"/>
              <a:t>Achieving and maintaining distinct compositions on either side of the membrane</a:t>
            </a:r>
            <a:endParaRPr lang="en-US" dirty="0"/>
          </a:p>
        </p:txBody>
      </p:sp>
    </p:spTree>
    <p:extLst>
      <p:ext uri="{BB962C8B-B14F-4D97-AF65-F5344CB8AC3E}">
        <p14:creationId xmlns:p14="http://schemas.microsoft.com/office/powerpoint/2010/main" val="402639473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15851" y="3677292"/>
            <a:ext cx="3137723" cy="523220"/>
          </a:xfrm>
          <a:prstGeom prst="rect">
            <a:avLst/>
          </a:prstGeom>
          <a:noFill/>
        </p:spPr>
        <p:txBody>
          <a:bodyPr wrap="none" rtlCol="0">
            <a:spAutoFit/>
          </a:bodyPr>
          <a:lstStyle/>
          <a:p>
            <a:r>
              <a:rPr lang="en-US" sz="2800" b="1" dirty="0" smtClean="0"/>
              <a:t>Active Transport!</a:t>
            </a:r>
            <a:endParaRPr lang="en-US" sz="2800" b="1" dirty="0"/>
          </a:p>
        </p:txBody>
      </p:sp>
      <p:sp>
        <p:nvSpPr>
          <p:cNvPr id="2" name="Title 1"/>
          <p:cNvSpPr>
            <a:spLocks noGrp="1"/>
          </p:cNvSpPr>
          <p:nvPr>
            <p:ph type="title"/>
          </p:nvPr>
        </p:nvSpPr>
        <p:spPr>
          <a:xfrm>
            <a:off x="457200" y="149432"/>
            <a:ext cx="8229600" cy="990600"/>
          </a:xfrm>
        </p:spPr>
        <p:txBody>
          <a:bodyPr>
            <a:normAutofit/>
          </a:bodyPr>
          <a:lstStyle/>
          <a:p>
            <a:r>
              <a:rPr lang="en-US" sz="3600" dirty="0" smtClean="0"/>
              <a:t>Passive Transport is not sufficient</a:t>
            </a:r>
            <a:endParaRPr lang="en-US" sz="3600" dirty="0"/>
          </a:p>
        </p:txBody>
      </p:sp>
      <p:sp>
        <p:nvSpPr>
          <p:cNvPr id="3" name="Content Placeholder 2"/>
          <p:cNvSpPr>
            <a:spLocks noGrp="1"/>
          </p:cNvSpPr>
          <p:nvPr>
            <p:ph idx="1"/>
          </p:nvPr>
        </p:nvSpPr>
        <p:spPr>
          <a:xfrm>
            <a:off x="161875" y="1140032"/>
            <a:ext cx="3677350" cy="4876800"/>
          </a:xfrm>
          <a:solidFill>
            <a:schemeClr val="bg1"/>
          </a:solidFill>
        </p:spPr>
        <p:txBody>
          <a:bodyPr>
            <a:normAutofit fontScale="92500" lnSpcReduction="10000"/>
          </a:bodyPr>
          <a:lstStyle/>
          <a:p>
            <a:r>
              <a:rPr lang="en-US" dirty="0" smtClean="0"/>
              <a:t>Ion concentrations inside and outside a cell are different</a:t>
            </a:r>
          </a:p>
          <a:p>
            <a:r>
              <a:rPr lang="en-US" dirty="0" smtClean="0"/>
              <a:t>Actively maintained</a:t>
            </a:r>
          </a:p>
          <a:p>
            <a:endParaRPr lang="en-US" dirty="0"/>
          </a:p>
          <a:p>
            <a:pPr marL="0" indent="0">
              <a:buNone/>
            </a:pPr>
            <a:r>
              <a:rPr lang="en-US" dirty="0" smtClean="0"/>
              <a:t>Passive transport:</a:t>
            </a:r>
          </a:p>
          <a:p>
            <a:r>
              <a:rPr lang="en-US" dirty="0" smtClean="0"/>
              <a:t>Move solute along it’s electrochemical gradient</a:t>
            </a:r>
          </a:p>
          <a:p>
            <a:endParaRPr lang="en-US" dirty="0"/>
          </a:p>
          <a:p>
            <a:pPr marL="0" indent="0">
              <a:buNone/>
            </a:pPr>
            <a:r>
              <a:rPr lang="en-US" dirty="0" smtClean="0"/>
              <a:t>How to get solutes from:</a:t>
            </a:r>
          </a:p>
          <a:p>
            <a:r>
              <a:rPr lang="en-US" dirty="0" smtClean="0"/>
              <a:t>a low concentration to high concentration?</a:t>
            </a:r>
          </a:p>
          <a:p>
            <a:r>
              <a:rPr lang="en-US" dirty="0" smtClean="0"/>
              <a:t>Towards a like-charged membrane potential?</a:t>
            </a:r>
          </a:p>
          <a:p>
            <a:endParaRPr lang="en-US" dirty="0"/>
          </a:p>
        </p:txBody>
      </p:sp>
      <p:pic>
        <p:nvPicPr>
          <p:cNvPr id="5" name="Content Placeholder 4" descr="eletrochemical_gradient1338771917926.jpg"/>
          <p:cNvPicPr>
            <a:picLocks noChangeAspect="1"/>
          </p:cNvPicPr>
          <p:nvPr/>
        </p:nvPicPr>
        <p:blipFill>
          <a:blip r:embed="rId3">
            <a:extLst>
              <a:ext uri="{28A0092B-C50C-407E-A947-70E740481C1C}">
                <a14:useLocalDpi xmlns:a14="http://schemas.microsoft.com/office/drawing/2010/main" val="0"/>
              </a:ext>
            </a:extLst>
          </a:blip>
          <a:srcRect l="-17103" r="-17103"/>
          <a:stretch>
            <a:fillRect/>
          </a:stretch>
        </p:blipFill>
        <p:spPr>
          <a:xfrm>
            <a:off x="3176863" y="1773457"/>
            <a:ext cx="6626953" cy="3927083"/>
          </a:xfrm>
          <a:prstGeom prst="rect">
            <a:avLst/>
          </a:prstGeom>
        </p:spPr>
      </p:pic>
    </p:spTree>
    <p:extLst>
      <p:ext uri="{BB962C8B-B14F-4D97-AF65-F5344CB8AC3E}">
        <p14:creationId xmlns:p14="http://schemas.microsoft.com/office/powerpoint/2010/main" val="24634880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12_10"/>
          <p:cNvPicPr>
            <a:picLocks noChangeAspect="1" noChangeArrowheads="1"/>
          </p:cNvPicPr>
          <p:nvPr/>
        </p:nvPicPr>
        <p:blipFill rotWithShape="1">
          <a:blip r:embed="rId3">
            <a:extLst>
              <a:ext uri="{28A0092B-C50C-407E-A947-70E740481C1C}">
                <a14:useLocalDpi xmlns:a14="http://schemas.microsoft.com/office/drawing/2010/main" val="0"/>
              </a:ext>
            </a:extLst>
          </a:blip>
          <a:srcRect t="1" b="3645"/>
          <a:stretch/>
        </p:blipFill>
        <p:spPr bwMode="auto">
          <a:xfrm>
            <a:off x="959805" y="1287712"/>
            <a:ext cx="7561074" cy="3814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Pumps transport against electrochemical gradient</a:t>
            </a:r>
            <a:endParaRPr lang="en-US" dirty="0"/>
          </a:p>
        </p:txBody>
      </p:sp>
      <p:sp>
        <p:nvSpPr>
          <p:cNvPr id="4" name="Content Placeholder 3"/>
          <p:cNvSpPr>
            <a:spLocks noGrp="1"/>
          </p:cNvSpPr>
          <p:nvPr>
            <p:ph idx="1"/>
          </p:nvPr>
        </p:nvSpPr>
        <p:spPr>
          <a:xfrm>
            <a:off x="457200" y="5102620"/>
            <a:ext cx="8229600" cy="1138092"/>
          </a:xfrm>
        </p:spPr>
        <p:txBody>
          <a:bodyPr>
            <a:normAutofit fontScale="70000" lnSpcReduction="20000"/>
          </a:bodyPr>
          <a:lstStyle/>
          <a:p>
            <a:pPr marL="0" indent="0">
              <a:buNone/>
            </a:pPr>
            <a:r>
              <a:rPr lang="en-US" dirty="0" smtClean="0"/>
              <a:t>3 types of pumps:</a:t>
            </a:r>
          </a:p>
          <a:p>
            <a:pPr marL="457200" indent="-457200">
              <a:buFont typeface="+mj-lt"/>
              <a:buAutoNum type="arabicPeriod"/>
            </a:pPr>
            <a:r>
              <a:rPr lang="en-US" dirty="0" smtClean="0"/>
              <a:t>ATP-driven pumps: </a:t>
            </a:r>
            <a:r>
              <a:rPr lang="en-US" i="1" dirty="0" smtClean="0"/>
              <a:t>energy from ATP hydrolysis</a:t>
            </a:r>
          </a:p>
          <a:p>
            <a:pPr marL="457200" indent="-457200">
              <a:buFont typeface="+mj-lt"/>
              <a:buAutoNum type="arabicPeriod"/>
            </a:pPr>
            <a:r>
              <a:rPr lang="en-US" dirty="0" smtClean="0"/>
              <a:t>Coupled pumps: </a:t>
            </a:r>
            <a:r>
              <a:rPr lang="en-US" i="1" dirty="0" smtClean="0"/>
              <a:t>link to favorable/passive transport</a:t>
            </a:r>
          </a:p>
          <a:p>
            <a:pPr marL="457200" indent="-457200">
              <a:buFont typeface="+mj-lt"/>
              <a:buAutoNum type="arabicPeriod"/>
            </a:pPr>
            <a:r>
              <a:rPr lang="en-US" dirty="0" smtClean="0"/>
              <a:t>Light-driven pumps: </a:t>
            </a:r>
            <a:r>
              <a:rPr lang="en-US" i="1" dirty="0" smtClean="0"/>
              <a:t>bacteria</a:t>
            </a:r>
            <a:endParaRPr lang="en-US" i="1" dirty="0"/>
          </a:p>
        </p:txBody>
      </p:sp>
    </p:spTree>
    <p:extLst>
      <p:ext uri="{BB962C8B-B14F-4D97-AF65-F5344CB8AC3E}">
        <p14:creationId xmlns:p14="http://schemas.microsoft.com/office/powerpoint/2010/main" val="168969341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figure_12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488" y="1852406"/>
            <a:ext cx="6073981" cy="392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23272"/>
            <a:ext cx="8229600" cy="990600"/>
          </a:xfrm>
        </p:spPr>
        <p:txBody>
          <a:bodyPr/>
          <a:lstStyle/>
          <a:p>
            <a:r>
              <a:rPr lang="en-US" dirty="0" smtClean="0"/>
              <a:t>Achieving steep gradients</a:t>
            </a:r>
            <a:endParaRPr lang="en-US" dirty="0"/>
          </a:p>
        </p:txBody>
      </p:sp>
      <p:sp>
        <p:nvSpPr>
          <p:cNvPr id="3" name="Content Placeholder 2"/>
          <p:cNvSpPr>
            <a:spLocks noGrp="1"/>
          </p:cNvSpPr>
          <p:nvPr>
            <p:ph idx="1"/>
          </p:nvPr>
        </p:nvSpPr>
        <p:spPr>
          <a:xfrm>
            <a:off x="162429" y="1600200"/>
            <a:ext cx="3292873" cy="4876800"/>
          </a:xfrm>
        </p:spPr>
        <p:txBody>
          <a:bodyPr/>
          <a:lstStyle/>
          <a:p>
            <a:pPr marL="0" indent="0">
              <a:buNone/>
            </a:pPr>
            <a:r>
              <a:rPr lang="en-US" dirty="0" smtClean="0"/>
              <a:t>Cells maintain cytosolic </a:t>
            </a:r>
            <a:r>
              <a:rPr lang="en-US" dirty="0" err="1" smtClean="0"/>
              <a:t>vs</a:t>
            </a:r>
            <a:r>
              <a:rPr lang="en-US" dirty="0" smtClean="0"/>
              <a:t> extracellular:</a:t>
            </a:r>
          </a:p>
          <a:p>
            <a:r>
              <a:rPr lang="en-US" dirty="0" smtClean="0"/>
              <a:t>Na+ 10-fold lower </a:t>
            </a:r>
          </a:p>
          <a:p>
            <a:r>
              <a:rPr lang="en-US" dirty="0" smtClean="0"/>
              <a:t>K+  30-fold higher </a:t>
            </a:r>
          </a:p>
          <a:p>
            <a:endParaRPr lang="en-US" dirty="0"/>
          </a:p>
          <a:p>
            <a:pPr marL="0" indent="0">
              <a:buNone/>
            </a:pPr>
            <a:r>
              <a:rPr lang="en-US" dirty="0" smtClean="0"/>
              <a:t>Use energy from ATP hydrolysis to drive transport against electrochemical gradient</a:t>
            </a:r>
            <a:endParaRPr lang="en-US" dirty="0"/>
          </a:p>
        </p:txBody>
      </p:sp>
    </p:spTree>
    <p:extLst>
      <p:ext uri="{BB962C8B-B14F-4D97-AF65-F5344CB8AC3E}">
        <p14:creationId xmlns:p14="http://schemas.microsoft.com/office/powerpoint/2010/main" val="43282636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figure_12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531225"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49432"/>
            <a:ext cx="8229600" cy="990600"/>
          </a:xfrm>
        </p:spPr>
        <p:txBody>
          <a:bodyPr/>
          <a:lstStyle/>
          <a:p>
            <a:r>
              <a:rPr lang="en-US" dirty="0" smtClean="0"/>
              <a:t>Coupled pumps</a:t>
            </a:r>
            <a:endParaRPr lang="en-US" dirty="0"/>
          </a:p>
        </p:txBody>
      </p:sp>
      <p:sp>
        <p:nvSpPr>
          <p:cNvPr id="3" name="Content Placeholder 2"/>
          <p:cNvSpPr>
            <a:spLocks noGrp="1"/>
          </p:cNvSpPr>
          <p:nvPr>
            <p:ph idx="1"/>
          </p:nvPr>
        </p:nvSpPr>
        <p:spPr>
          <a:xfrm>
            <a:off x="304799" y="5375638"/>
            <a:ext cx="8531225" cy="974703"/>
          </a:xfrm>
          <a:solidFill>
            <a:schemeClr val="bg1"/>
          </a:solidFill>
        </p:spPr>
        <p:txBody>
          <a:bodyPr/>
          <a:lstStyle/>
          <a:p>
            <a:r>
              <a:rPr lang="en-US" dirty="0" smtClean="0"/>
              <a:t>Can be either passive or active transport (or both)</a:t>
            </a:r>
          </a:p>
          <a:p>
            <a:r>
              <a:rPr lang="en-US" dirty="0" smtClean="0"/>
              <a:t>Exploit solute gradients to drive unfavorable transport</a:t>
            </a:r>
          </a:p>
        </p:txBody>
      </p:sp>
    </p:spTree>
    <p:extLst>
      <p:ext uri="{BB962C8B-B14F-4D97-AF65-F5344CB8AC3E}">
        <p14:creationId xmlns:p14="http://schemas.microsoft.com/office/powerpoint/2010/main" val="379111772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almonella_invade_03.jpg"/>
          <p:cNvPicPr>
            <a:picLocks noChangeAspect="1"/>
          </p:cNvPicPr>
          <p:nvPr/>
        </p:nvPicPr>
        <p:blipFill rotWithShape="1">
          <a:blip r:embed="rId4">
            <a:extLst>
              <a:ext uri="{28A0092B-C50C-407E-A947-70E740481C1C}">
                <a14:useLocalDpi xmlns:a14="http://schemas.microsoft.com/office/drawing/2010/main" val="0"/>
              </a:ext>
            </a:extLst>
          </a:blip>
          <a:srcRect l="25049" t="13732" r="49822" b="31554"/>
          <a:stretch/>
        </p:blipFill>
        <p:spPr>
          <a:xfrm>
            <a:off x="6512771" y="1608216"/>
            <a:ext cx="2114900" cy="4604780"/>
          </a:xfrm>
          <a:prstGeom prst="rect">
            <a:avLst/>
          </a:prstGeom>
        </p:spPr>
      </p:pic>
      <p:sp>
        <p:nvSpPr>
          <p:cNvPr id="2050" name="TPQuestion"/>
          <p:cNvSpPr>
            <a:spLocks noGrp="1"/>
          </p:cNvSpPr>
          <p:nvPr>
            <p:ph type="title"/>
          </p:nvPr>
        </p:nvSpPr>
        <p:spPr>
          <a:xfrm>
            <a:off x="-40970" y="123424"/>
            <a:ext cx="5882968" cy="2195340"/>
          </a:xfrm>
        </p:spPr>
        <p:txBody>
          <a:bodyPr>
            <a:noAutofit/>
          </a:bodyPr>
          <a:lstStyle/>
          <a:p>
            <a:pPr eaLnBrk="1" hangingPunct="1"/>
            <a:r>
              <a:rPr lang="en-US" sz="3600" dirty="0" smtClean="0">
                <a:latin typeface="Calibri" charset="0"/>
                <a:ea typeface="MS PGothic" charset="0"/>
              </a:rPr>
              <a:t>Plasma membrane composition is not uniform</a:t>
            </a:r>
            <a:endParaRPr lang="en-US" sz="3600" dirty="0">
              <a:solidFill>
                <a:srgbClr val="292934"/>
              </a:solidFill>
              <a:latin typeface="Calibri" charset="0"/>
              <a:ea typeface="MS PGothic" charset="0"/>
            </a:endParaRPr>
          </a:p>
        </p:txBody>
      </p:sp>
      <p:sp>
        <p:nvSpPr>
          <p:cNvPr id="3" name="TextBox 2"/>
          <p:cNvSpPr txBox="1"/>
          <p:nvPr/>
        </p:nvSpPr>
        <p:spPr>
          <a:xfrm>
            <a:off x="69798" y="1880550"/>
            <a:ext cx="6150122" cy="4832093"/>
          </a:xfrm>
          <a:prstGeom prst="rect">
            <a:avLst/>
          </a:prstGeom>
          <a:noFill/>
        </p:spPr>
        <p:txBody>
          <a:bodyPr wrap="square" rtlCol="0">
            <a:spAutoFit/>
          </a:bodyPr>
          <a:lstStyle/>
          <a:p>
            <a:pPr marL="457200" indent="-457200">
              <a:buFont typeface="Arial"/>
              <a:buChar char="•"/>
            </a:pPr>
            <a:r>
              <a:rPr lang="en-US" sz="2800" dirty="0">
                <a:latin typeface="Calibri" charset="0"/>
                <a:ea typeface="MS PGothic" charset="0"/>
              </a:rPr>
              <a:t>Different channels or transporters on different </a:t>
            </a:r>
            <a:r>
              <a:rPr lang="en-US" sz="2800" dirty="0" smtClean="0">
                <a:latin typeface="Calibri" charset="0"/>
                <a:ea typeface="MS PGothic" charset="0"/>
              </a:rPr>
              <a:t>surfaces</a:t>
            </a:r>
          </a:p>
          <a:p>
            <a:pPr marL="457200" indent="-457200">
              <a:buFont typeface="Arial"/>
              <a:buChar char="•"/>
            </a:pPr>
            <a:endParaRPr lang="en-US" sz="2800" dirty="0">
              <a:solidFill>
                <a:srgbClr val="292934"/>
              </a:solidFill>
              <a:latin typeface="Calibri" charset="0"/>
              <a:ea typeface="MS PGothic" charset="0"/>
            </a:endParaRPr>
          </a:p>
          <a:p>
            <a:pPr marL="457200" indent="-457200">
              <a:buFont typeface="Arial"/>
              <a:buChar char="•"/>
            </a:pPr>
            <a:r>
              <a:rPr lang="en-US" sz="2800" dirty="0" smtClean="0">
                <a:solidFill>
                  <a:srgbClr val="292934"/>
                </a:solidFill>
                <a:latin typeface="Calibri" charset="0"/>
                <a:ea typeface="MS PGothic" charset="0"/>
              </a:rPr>
              <a:t>Sugars we consume must be absorbed (taken up) from the gut lumen, into the cell, then passed into the blood stream (extracellular space)</a:t>
            </a:r>
          </a:p>
          <a:p>
            <a:pPr marL="457200" indent="-457200">
              <a:buFont typeface="Arial"/>
              <a:buChar char="•"/>
            </a:pPr>
            <a:endParaRPr lang="en-US" sz="2800" dirty="0" smtClean="0">
              <a:solidFill>
                <a:srgbClr val="292934"/>
              </a:solidFill>
              <a:latin typeface="Calibri" charset="0"/>
              <a:ea typeface="MS PGothic" charset="0"/>
            </a:endParaRPr>
          </a:p>
          <a:p>
            <a:pPr marL="457200" indent="-457200">
              <a:buFont typeface="Arial"/>
              <a:buChar char="•"/>
            </a:pPr>
            <a:r>
              <a:rPr lang="en-US" sz="2800" dirty="0" smtClean="0">
                <a:solidFill>
                  <a:srgbClr val="292934"/>
                </a:solidFill>
                <a:latin typeface="Calibri" charset="0"/>
                <a:ea typeface="MS PGothic" charset="0"/>
              </a:rPr>
              <a:t>What </a:t>
            </a:r>
            <a:r>
              <a:rPr lang="en-US" sz="2800" dirty="0">
                <a:solidFill>
                  <a:srgbClr val="292934"/>
                </a:solidFill>
                <a:latin typeface="Calibri" charset="0"/>
                <a:ea typeface="MS PGothic" charset="0"/>
              </a:rPr>
              <a:t>role </a:t>
            </a:r>
            <a:r>
              <a:rPr lang="en-US" sz="2800" dirty="0" smtClean="0">
                <a:solidFill>
                  <a:srgbClr val="292934"/>
                </a:solidFill>
                <a:latin typeface="Calibri" charset="0"/>
                <a:ea typeface="MS PGothic" charset="0"/>
              </a:rPr>
              <a:t>might Na</a:t>
            </a:r>
            <a:r>
              <a:rPr lang="en-US" sz="2800" dirty="0">
                <a:solidFill>
                  <a:srgbClr val="292934"/>
                </a:solidFill>
                <a:latin typeface="Calibri" charset="0"/>
                <a:ea typeface="MS PGothic" charset="0"/>
              </a:rPr>
              <a:t>+ </a:t>
            </a:r>
            <a:r>
              <a:rPr lang="en-US" sz="2800" dirty="0" smtClean="0">
                <a:solidFill>
                  <a:srgbClr val="292934"/>
                </a:solidFill>
                <a:latin typeface="Calibri" charset="0"/>
                <a:ea typeface="MS PGothic" charset="0"/>
              </a:rPr>
              <a:t>transporter play </a:t>
            </a:r>
            <a:r>
              <a:rPr lang="en-US" sz="2800" dirty="0">
                <a:solidFill>
                  <a:srgbClr val="292934"/>
                </a:solidFill>
                <a:latin typeface="Calibri" charset="0"/>
                <a:ea typeface="MS PGothic" charset="0"/>
              </a:rPr>
              <a:t>in the transport of glucose from the </a:t>
            </a:r>
            <a:r>
              <a:rPr lang="en-US" sz="2800" dirty="0" smtClean="0">
                <a:solidFill>
                  <a:srgbClr val="292934"/>
                </a:solidFill>
                <a:latin typeface="Calibri" charset="0"/>
                <a:ea typeface="MS PGothic" charset="0"/>
              </a:rPr>
              <a:t>gut </a:t>
            </a:r>
            <a:r>
              <a:rPr lang="en-US" sz="2800" dirty="0">
                <a:solidFill>
                  <a:srgbClr val="292934"/>
                </a:solidFill>
                <a:latin typeface="Calibri" charset="0"/>
                <a:ea typeface="MS PGothic" charset="0"/>
              </a:rPr>
              <a:t>to the extracellular space?</a:t>
            </a:r>
            <a:endParaRPr lang="en-US" sz="2800" dirty="0"/>
          </a:p>
        </p:txBody>
      </p:sp>
      <p:sp>
        <p:nvSpPr>
          <p:cNvPr id="4" name="TextBox 3"/>
          <p:cNvSpPr txBox="1"/>
          <p:nvPr/>
        </p:nvSpPr>
        <p:spPr>
          <a:xfrm>
            <a:off x="6260890" y="887910"/>
            <a:ext cx="2558645" cy="584776"/>
          </a:xfrm>
          <a:prstGeom prst="rect">
            <a:avLst/>
          </a:prstGeom>
          <a:solidFill>
            <a:schemeClr val="bg1"/>
          </a:solidFill>
          <a:ln w="28575" cmpd="sng">
            <a:solidFill>
              <a:srgbClr val="0000FF"/>
            </a:solidFill>
          </a:ln>
        </p:spPr>
        <p:txBody>
          <a:bodyPr wrap="square" rtlCol="0">
            <a:spAutoFit/>
          </a:bodyPr>
          <a:lstStyle/>
          <a:p>
            <a:r>
              <a:rPr lang="en-US" sz="1600" b="1" dirty="0" smtClean="0"/>
              <a:t>Gut lumen: </a:t>
            </a:r>
          </a:p>
          <a:p>
            <a:r>
              <a:rPr lang="en-US" sz="1600" b="1" dirty="0" smtClean="0"/>
              <a:t>Low glucose &amp; High Na+</a:t>
            </a:r>
            <a:endParaRPr lang="en-US" sz="1600" b="1" dirty="0"/>
          </a:p>
        </p:txBody>
      </p:sp>
      <p:sp>
        <p:nvSpPr>
          <p:cNvPr id="8" name="TextBox 7"/>
          <p:cNvSpPr txBox="1"/>
          <p:nvPr/>
        </p:nvSpPr>
        <p:spPr>
          <a:xfrm>
            <a:off x="6260890" y="6212996"/>
            <a:ext cx="2770726" cy="584776"/>
          </a:xfrm>
          <a:prstGeom prst="rect">
            <a:avLst/>
          </a:prstGeom>
          <a:solidFill>
            <a:schemeClr val="bg1"/>
          </a:solidFill>
          <a:ln w="38100" cmpd="sng">
            <a:solidFill>
              <a:srgbClr val="0000FF"/>
            </a:solidFill>
          </a:ln>
        </p:spPr>
        <p:txBody>
          <a:bodyPr wrap="square" rtlCol="0">
            <a:spAutoFit/>
          </a:bodyPr>
          <a:lstStyle/>
          <a:p>
            <a:r>
              <a:rPr lang="en-US" sz="1600" b="1" dirty="0" smtClean="0"/>
              <a:t>Extracellular:</a:t>
            </a:r>
          </a:p>
          <a:p>
            <a:r>
              <a:rPr lang="en-US" sz="1600" b="1" dirty="0" smtClean="0"/>
              <a:t>Low glucose &amp; Low Na+</a:t>
            </a:r>
            <a:endParaRPr lang="en-US" sz="1600" b="1" dirty="0"/>
          </a:p>
        </p:txBody>
      </p:sp>
      <p:sp>
        <p:nvSpPr>
          <p:cNvPr id="9" name="TextBox 8"/>
          <p:cNvSpPr txBox="1"/>
          <p:nvPr/>
        </p:nvSpPr>
        <p:spPr>
          <a:xfrm>
            <a:off x="7488904" y="3746477"/>
            <a:ext cx="1542711" cy="584776"/>
          </a:xfrm>
          <a:prstGeom prst="rect">
            <a:avLst/>
          </a:prstGeom>
          <a:solidFill>
            <a:schemeClr val="bg1"/>
          </a:solidFill>
          <a:ln w="38100" cmpd="sng">
            <a:solidFill>
              <a:srgbClr val="0000FF"/>
            </a:solidFill>
          </a:ln>
        </p:spPr>
        <p:txBody>
          <a:bodyPr wrap="square" rtlCol="0">
            <a:spAutoFit/>
          </a:bodyPr>
          <a:lstStyle/>
          <a:p>
            <a:r>
              <a:rPr lang="en-US" sz="1600" b="1" dirty="0" smtClean="0"/>
              <a:t>Intracellular:</a:t>
            </a:r>
          </a:p>
          <a:p>
            <a:r>
              <a:rPr lang="en-US" sz="1600" b="1" dirty="0" smtClean="0"/>
              <a:t>High glucose</a:t>
            </a:r>
            <a:endParaRPr lang="en-US" sz="1600" b="1" dirty="0"/>
          </a:p>
        </p:txBody>
      </p:sp>
    </p:spTree>
    <p:custDataLst>
      <p:tags r:id="rId1"/>
    </p:custDataLst>
    <p:extLst>
      <p:ext uri="{BB962C8B-B14F-4D97-AF65-F5344CB8AC3E}">
        <p14:creationId xmlns:p14="http://schemas.microsoft.com/office/powerpoint/2010/main" val="26814901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url=https://www.polleverywhere.com/multiple_choice_polls/dmBCAYmBRJbp7Wp" descr="724BEED7-34F1-47D1-9EA6-587D540C3070.png"/>
          <p:cNvPicPr>
            <a:picLocks/>
          </p:cNvPicPr>
          <p:nvPr/>
        </p:nvPicPr>
        <p:blipFill>
          <a:blip r:embed="rId3">
            <a:extLst>
              <a:ext uri="{28A0092B-C50C-407E-A947-70E740481C1C}">
                <a14:useLocalDpi xmlns:a14="http://schemas.microsoft.com/office/drawing/2010/main" val="0"/>
              </a:ext>
            </a:extLst>
          </a:blip>
          <a:stretch>
            <a:fillRect/>
          </a:stretch>
        </p:blipFill>
        <p:spPr>
          <a:xfrm>
            <a:off x="63500" y="1573160"/>
            <a:ext cx="5909597" cy="5221339"/>
          </a:xfrm>
          <a:prstGeom prst="rect">
            <a:avLst/>
          </a:prstGeom>
        </p:spPr>
      </p:pic>
      <p:pic>
        <p:nvPicPr>
          <p:cNvPr id="5" name="Picture 4" descr="Salmonella_invade_03.jpg"/>
          <p:cNvPicPr>
            <a:picLocks noChangeAspect="1"/>
          </p:cNvPicPr>
          <p:nvPr/>
        </p:nvPicPr>
        <p:blipFill rotWithShape="1">
          <a:blip r:embed="rId4">
            <a:extLst>
              <a:ext uri="{28A0092B-C50C-407E-A947-70E740481C1C}">
                <a14:useLocalDpi xmlns:a14="http://schemas.microsoft.com/office/drawing/2010/main" val="0"/>
              </a:ext>
            </a:extLst>
          </a:blip>
          <a:srcRect l="25049" t="13732" r="49822" b="31554"/>
          <a:stretch/>
        </p:blipFill>
        <p:spPr>
          <a:xfrm>
            <a:off x="6512771" y="1608216"/>
            <a:ext cx="2114900" cy="4604780"/>
          </a:xfrm>
          <a:prstGeom prst="rect">
            <a:avLst/>
          </a:prstGeom>
        </p:spPr>
      </p:pic>
      <p:sp>
        <p:nvSpPr>
          <p:cNvPr id="6" name="TextBox 5"/>
          <p:cNvSpPr txBox="1"/>
          <p:nvPr/>
        </p:nvSpPr>
        <p:spPr>
          <a:xfrm>
            <a:off x="6260890" y="887910"/>
            <a:ext cx="2558645" cy="584776"/>
          </a:xfrm>
          <a:prstGeom prst="rect">
            <a:avLst/>
          </a:prstGeom>
          <a:solidFill>
            <a:schemeClr val="bg1"/>
          </a:solidFill>
          <a:ln w="28575" cmpd="sng">
            <a:solidFill>
              <a:srgbClr val="0000FF"/>
            </a:solidFill>
          </a:ln>
        </p:spPr>
        <p:txBody>
          <a:bodyPr wrap="square" rtlCol="0">
            <a:spAutoFit/>
          </a:bodyPr>
          <a:lstStyle/>
          <a:p>
            <a:r>
              <a:rPr lang="en-US" sz="1600" b="1" dirty="0" smtClean="0"/>
              <a:t>Gut lumen: </a:t>
            </a:r>
          </a:p>
          <a:p>
            <a:r>
              <a:rPr lang="en-US" sz="1600" b="1" dirty="0" smtClean="0"/>
              <a:t>Low glucose &amp; High Na+</a:t>
            </a:r>
            <a:endParaRPr lang="en-US" sz="1600" b="1" dirty="0"/>
          </a:p>
        </p:txBody>
      </p:sp>
      <p:sp>
        <p:nvSpPr>
          <p:cNvPr id="7" name="TextBox 6"/>
          <p:cNvSpPr txBox="1"/>
          <p:nvPr/>
        </p:nvSpPr>
        <p:spPr>
          <a:xfrm>
            <a:off x="6260890" y="6212996"/>
            <a:ext cx="2770726" cy="584776"/>
          </a:xfrm>
          <a:prstGeom prst="rect">
            <a:avLst/>
          </a:prstGeom>
          <a:solidFill>
            <a:schemeClr val="bg1"/>
          </a:solidFill>
          <a:ln w="38100" cmpd="sng">
            <a:solidFill>
              <a:srgbClr val="0000FF"/>
            </a:solidFill>
          </a:ln>
        </p:spPr>
        <p:txBody>
          <a:bodyPr wrap="square" rtlCol="0">
            <a:spAutoFit/>
          </a:bodyPr>
          <a:lstStyle/>
          <a:p>
            <a:r>
              <a:rPr lang="en-US" sz="1600" b="1" dirty="0" smtClean="0"/>
              <a:t>Extracellular:</a:t>
            </a:r>
          </a:p>
          <a:p>
            <a:r>
              <a:rPr lang="en-US" sz="1600" b="1" dirty="0" smtClean="0"/>
              <a:t>Low glucose &amp; Low Na+</a:t>
            </a:r>
            <a:endParaRPr lang="en-US" sz="1600" b="1" dirty="0"/>
          </a:p>
        </p:txBody>
      </p:sp>
      <p:sp>
        <p:nvSpPr>
          <p:cNvPr id="8" name="TextBox 7"/>
          <p:cNvSpPr txBox="1"/>
          <p:nvPr/>
        </p:nvSpPr>
        <p:spPr>
          <a:xfrm>
            <a:off x="7488904" y="3746477"/>
            <a:ext cx="1542711" cy="584776"/>
          </a:xfrm>
          <a:prstGeom prst="rect">
            <a:avLst/>
          </a:prstGeom>
          <a:solidFill>
            <a:schemeClr val="bg1"/>
          </a:solidFill>
          <a:ln w="38100" cmpd="sng">
            <a:solidFill>
              <a:srgbClr val="0000FF"/>
            </a:solidFill>
          </a:ln>
        </p:spPr>
        <p:txBody>
          <a:bodyPr wrap="square" rtlCol="0">
            <a:spAutoFit/>
          </a:bodyPr>
          <a:lstStyle/>
          <a:p>
            <a:r>
              <a:rPr lang="en-US" sz="1600" b="1" dirty="0" smtClean="0"/>
              <a:t>Intracellular:</a:t>
            </a:r>
          </a:p>
          <a:p>
            <a:r>
              <a:rPr lang="en-US" sz="1600" b="1" dirty="0" smtClean="0"/>
              <a:t>High glucose</a:t>
            </a:r>
            <a:endParaRPr lang="en-US" sz="1600" b="1" dirty="0"/>
          </a:p>
        </p:txBody>
      </p:sp>
    </p:spTree>
    <p:extLst>
      <p:ext uri="{BB962C8B-B14F-4D97-AF65-F5344CB8AC3E}">
        <p14:creationId xmlns:p14="http://schemas.microsoft.com/office/powerpoint/2010/main" val="83714837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figure_12_16"/>
          <p:cNvPicPr>
            <a:picLocks noChangeAspect="1" noChangeArrowheads="1"/>
          </p:cNvPicPr>
          <p:nvPr/>
        </p:nvPicPr>
        <p:blipFill rotWithShape="1">
          <a:blip r:embed="rId3">
            <a:extLst>
              <a:ext uri="{28A0092B-C50C-407E-A947-70E740481C1C}">
                <a14:useLocalDpi xmlns:a14="http://schemas.microsoft.com/office/drawing/2010/main" val="0"/>
              </a:ext>
            </a:extLst>
          </a:blip>
          <a:srcRect r="22690"/>
          <a:stretch/>
        </p:blipFill>
        <p:spPr bwMode="auto">
          <a:xfrm>
            <a:off x="4268939" y="1066192"/>
            <a:ext cx="4875062" cy="579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5242" y="75592"/>
            <a:ext cx="8878758" cy="990600"/>
          </a:xfrm>
        </p:spPr>
        <p:txBody>
          <a:bodyPr>
            <a:normAutofit/>
          </a:bodyPr>
          <a:lstStyle/>
          <a:p>
            <a:r>
              <a:rPr lang="en-US" sz="3600" dirty="0" smtClean="0"/>
              <a:t>Membrane composition is not uniform</a:t>
            </a:r>
            <a:endParaRPr lang="en-US" sz="3600" dirty="0"/>
          </a:p>
        </p:txBody>
      </p:sp>
      <p:sp>
        <p:nvSpPr>
          <p:cNvPr id="3" name="Content Placeholder 2"/>
          <p:cNvSpPr>
            <a:spLocks noGrp="1"/>
          </p:cNvSpPr>
          <p:nvPr>
            <p:ph idx="1"/>
          </p:nvPr>
        </p:nvSpPr>
        <p:spPr>
          <a:xfrm>
            <a:off x="-1" y="1066192"/>
            <a:ext cx="4415128" cy="5410808"/>
          </a:xfrm>
        </p:spPr>
        <p:txBody>
          <a:bodyPr>
            <a:normAutofit/>
          </a:bodyPr>
          <a:lstStyle/>
          <a:p>
            <a:r>
              <a:rPr lang="en-US" dirty="0" smtClean="0"/>
              <a:t>The apical surface of a gut cell sees a different environment then the basal surface</a:t>
            </a:r>
          </a:p>
          <a:p>
            <a:endParaRPr lang="en-US" dirty="0"/>
          </a:p>
          <a:p>
            <a:r>
              <a:rPr lang="en-US" dirty="0" smtClean="0"/>
              <a:t>Lumen </a:t>
            </a:r>
            <a:r>
              <a:rPr lang="en-US" dirty="0" smtClean="0">
                <a:sym typeface="Wingdings"/>
              </a:rPr>
              <a:t> cytosolic = active transport with a Na+ </a:t>
            </a:r>
            <a:r>
              <a:rPr lang="en-US" dirty="0" err="1" smtClean="0">
                <a:sym typeface="Wingdings"/>
              </a:rPr>
              <a:t>symporter</a:t>
            </a:r>
            <a:r>
              <a:rPr lang="en-US" dirty="0" smtClean="0"/>
              <a:t> </a:t>
            </a:r>
          </a:p>
          <a:p>
            <a:endParaRPr lang="en-US" dirty="0"/>
          </a:p>
          <a:p>
            <a:r>
              <a:rPr lang="en-US" dirty="0" smtClean="0"/>
              <a:t>Cytosolic </a:t>
            </a:r>
            <a:r>
              <a:rPr lang="en-US" dirty="0" smtClean="0">
                <a:sym typeface="Wingdings"/>
              </a:rPr>
              <a:t> extracellular = passive for glucose;</a:t>
            </a:r>
          </a:p>
          <a:p>
            <a:pPr marL="0" indent="0">
              <a:buNone/>
            </a:pPr>
            <a:r>
              <a:rPr lang="en-US" dirty="0">
                <a:sym typeface="Wingdings"/>
              </a:rPr>
              <a:t> </a:t>
            </a:r>
            <a:r>
              <a:rPr lang="en-US" dirty="0" smtClean="0">
                <a:sym typeface="Wingdings"/>
              </a:rPr>
              <a:t> active (K+ </a:t>
            </a:r>
            <a:r>
              <a:rPr lang="en-US" dirty="0" err="1" smtClean="0">
                <a:sym typeface="Wingdings"/>
              </a:rPr>
              <a:t>antiporter</a:t>
            </a:r>
            <a:r>
              <a:rPr lang="en-US" dirty="0" smtClean="0">
                <a:sym typeface="Wingdings"/>
              </a:rPr>
              <a:t>) for Na+</a:t>
            </a:r>
            <a:endParaRPr lang="en-US" dirty="0"/>
          </a:p>
        </p:txBody>
      </p:sp>
    </p:spTree>
    <p:extLst>
      <p:ext uri="{BB962C8B-B14F-4D97-AF65-F5344CB8AC3E}">
        <p14:creationId xmlns:p14="http://schemas.microsoft.com/office/powerpoint/2010/main" val="26527513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Passive </a:t>
            </a:r>
            <a:r>
              <a:rPr lang="en-US" dirty="0" err="1" smtClean="0"/>
              <a:t>vs</a:t>
            </a:r>
            <a:r>
              <a:rPr lang="en-US" dirty="0" smtClean="0"/>
              <a:t> active transport</a:t>
            </a:r>
            <a:r>
              <a:rPr lang="en-US" dirty="0"/>
              <a:t>	</a:t>
            </a:r>
          </a:p>
        </p:txBody>
      </p:sp>
      <p:sp>
        <p:nvSpPr>
          <p:cNvPr id="5" name="Subtitle 4"/>
          <p:cNvSpPr>
            <a:spLocks noGrp="1"/>
          </p:cNvSpPr>
          <p:nvPr>
            <p:ph type="subTitle" idx="1"/>
          </p:nvPr>
        </p:nvSpPr>
        <p:spPr/>
        <p:txBody>
          <a:bodyPr/>
          <a:lstStyle/>
          <a:p>
            <a:r>
              <a:rPr lang="en-US" dirty="0" smtClean="0"/>
              <a:t>A summary</a:t>
            </a:r>
            <a:endParaRPr lang="en-US" dirty="0"/>
          </a:p>
        </p:txBody>
      </p:sp>
    </p:spTree>
    <p:extLst>
      <p:ext uri="{BB962C8B-B14F-4D97-AF65-F5344CB8AC3E}">
        <p14:creationId xmlns:p14="http://schemas.microsoft.com/office/powerpoint/2010/main" val="79960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29" y="160398"/>
            <a:ext cx="9067402" cy="990600"/>
          </a:xfrm>
        </p:spPr>
        <p:txBody>
          <a:bodyPr>
            <a:normAutofit fontScale="90000"/>
          </a:bodyPr>
          <a:lstStyle/>
          <a:p>
            <a:r>
              <a:rPr lang="en-US" dirty="0"/>
              <a:t>Lipids are the major constituent of membranes</a:t>
            </a:r>
          </a:p>
        </p:txBody>
      </p:sp>
      <p:sp>
        <p:nvSpPr>
          <p:cNvPr id="3" name="Content Placeholder 2"/>
          <p:cNvSpPr>
            <a:spLocks noGrp="1"/>
          </p:cNvSpPr>
          <p:nvPr>
            <p:ph idx="1"/>
          </p:nvPr>
        </p:nvSpPr>
        <p:spPr/>
        <p:txBody>
          <a:bodyPr/>
          <a:lstStyle/>
          <a:p>
            <a:r>
              <a:rPr lang="en-US" dirty="0"/>
              <a:t>Phospholipids are prevalent</a:t>
            </a:r>
          </a:p>
        </p:txBody>
      </p:sp>
      <p:pic>
        <p:nvPicPr>
          <p:cNvPr id="4" name="Picture 2" descr="figure_11_05"/>
          <p:cNvPicPr>
            <a:picLocks noChangeAspect="1" noChangeArrowheads="1"/>
          </p:cNvPicPr>
          <p:nvPr/>
        </p:nvPicPr>
        <p:blipFill rotWithShape="1">
          <a:blip r:embed="rId3">
            <a:extLst>
              <a:ext uri="{28A0092B-C50C-407E-A947-70E740481C1C}">
                <a14:useLocalDpi xmlns:a14="http://schemas.microsoft.com/office/drawing/2010/main" val="0"/>
              </a:ext>
            </a:extLst>
          </a:blip>
          <a:srcRect b="3292"/>
          <a:stretch/>
        </p:blipFill>
        <p:spPr bwMode="auto">
          <a:xfrm>
            <a:off x="2039729" y="2690804"/>
            <a:ext cx="3175276" cy="3996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 xmlns:a16="http://schemas.microsoft.com/office/drawing/2014/main" id="{222CF538-7E4C-AE40-A981-2128B3F41F66}"/>
              </a:ext>
            </a:extLst>
          </p:cNvPr>
          <p:cNvPicPr>
            <a:picLocks noChangeAspect="1"/>
          </p:cNvPicPr>
          <p:nvPr/>
        </p:nvPicPr>
        <p:blipFill>
          <a:blip r:embed="rId4"/>
          <a:stretch>
            <a:fillRect/>
          </a:stretch>
        </p:blipFill>
        <p:spPr>
          <a:xfrm>
            <a:off x="172829" y="2690804"/>
            <a:ext cx="1866900" cy="3848100"/>
          </a:xfrm>
          <a:prstGeom prst="rect">
            <a:avLst/>
          </a:prstGeom>
        </p:spPr>
      </p:pic>
    </p:spTree>
    <p:extLst>
      <p:ext uri="{BB962C8B-B14F-4D97-AF65-F5344CB8AC3E}">
        <p14:creationId xmlns:p14="http://schemas.microsoft.com/office/powerpoint/2010/main" val="2657549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across the membrane</a:t>
            </a:r>
          </a:p>
        </p:txBody>
      </p:sp>
      <p:sp>
        <p:nvSpPr>
          <p:cNvPr id="4" name="Text Placeholder 3"/>
          <p:cNvSpPr>
            <a:spLocks noGrp="1"/>
          </p:cNvSpPr>
          <p:nvPr>
            <p:ph type="body" idx="1"/>
          </p:nvPr>
        </p:nvSpPr>
        <p:spPr/>
        <p:txBody>
          <a:bodyPr/>
          <a:lstStyle/>
          <a:p>
            <a:r>
              <a:rPr lang="en-US" dirty="0"/>
              <a:t>PASSIVE</a:t>
            </a:r>
          </a:p>
        </p:txBody>
      </p:sp>
      <p:sp>
        <p:nvSpPr>
          <p:cNvPr id="5" name="Content Placeholder 4"/>
          <p:cNvSpPr>
            <a:spLocks noGrp="1"/>
          </p:cNvSpPr>
          <p:nvPr>
            <p:ph sz="half" idx="2"/>
          </p:nvPr>
        </p:nvSpPr>
        <p:spPr/>
        <p:txBody>
          <a:bodyPr/>
          <a:lstStyle/>
          <a:p>
            <a:r>
              <a:rPr lang="en-US" dirty="0"/>
              <a:t>Diffusion</a:t>
            </a:r>
          </a:p>
          <a:p>
            <a:pPr lvl="1"/>
            <a:r>
              <a:rPr lang="en-US" dirty="0"/>
              <a:t>Small, nonpolar, uncharged molecules</a:t>
            </a:r>
          </a:p>
          <a:p>
            <a:r>
              <a:rPr lang="en-US" dirty="0"/>
              <a:t>Channels</a:t>
            </a:r>
          </a:p>
          <a:p>
            <a:pPr lvl="1"/>
            <a:r>
              <a:rPr lang="en-US" dirty="0"/>
              <a:t>Gated!</a:t>
            </a:r>
          </a:p>
          <a:p>
            <a:pPr lvl="1"/>
            <a:r>
              <a:rPr lang="en-US" dirty="0"/>
              <a:t>Example: ion channel</a:t>
            </a:r>
          </a:p>
          <a:p>
            <a:r>
              <a:rPr lang="en-US" dirty="0"/>
              <a:t>Transporters</a:t>
            </a:r>
          </a:p>
          <a:p>
            <a:pPr lvl="1"/>
            <a:r>
              <a:rPr lang="en-US" dirty="0"/>
              <a:t>Solute binding</a:t>
            </a:r>
            <a:r>
              <a:rPr lang="en-US" dirty="0">
                <a:sym typeface="Wingdings"/>
              </a:rPr>
              <a:t> c</a:t>
            </a:r>
            <a:r>
              <a:rPr lang="en-US" dirty="0"/>
              <a:t>onformational change</a:t>
            </a:r>
          </a:p>
          <a:p>
            <a:pPr lvl="1"/>
            <a:endParaRPr lang="en-US" dirty="0"/>
          </a:p>
          <a:p>
            <a:pPr marL="274320" lvl="1" indent="0">
              <a:buNone/>
            </a:pPr>
            <a:endParaRPr lang="en-US" dirty="0"/>
          </a:p>
        </p:txBody>
      </p:sp>
      <p:sp>
        <p:nvSpPr>
          <p:cNvPr id="6" name="Text Placeholder 5"/>
          <p:cNvSpPr>
            <a:spLocks noGrp="1"/>
          </p:cNvSpPr>
          <p:nvPr>
            <p:ph type="body" sz="quarter" idx="3"/>
          </p:nvPr>
        </p:nvSpPr>
        <p:spPr/>
        <p:txBody>
          <a:bodyPr/>
          <a:lstStyle/>
          <a:p>
            <a:r>
              <a:rPr lang="en-US" dirty="0"/>
              <a:t>active</a:t>
            </a:r>
          </a:p>
        </p:txBody>
      </p:sp>
      <p:sp>
        <p:nvSpPr>
          <p:cNvPr id="7" name="Content Placeholder 6"/>
          <p:cNvSpPr>
            <a:spLocks noGrp="1"/>
          </p:cNvSpPr>
          <p:nvPr>
            <p:ph sz="quarter" idx="4"/>
          </p:nvPr>
        </p:nvSpPr>
        <p:spPr/>
        <p:txBody>
          <a:bodyPr/>
          <a:lstStyle/>
          <a:p>
            <a:endParaRPr lang="en-US" dirty="0"/>
          </a:p>
        </p:txBody>
      </p:sp>
      <p:pic>
        <p:nvPicPr>
          <p:cNvPr id="8" name="Picture 2" descr="figure_12_03"/>
          <p:cNvPicPr>
            <a:picLocks noChangeAspect="1" noChangeArrowheads="1"/>
          </p:cNvPicPr>
          <p:nvPr/>
        </p:nvPicPr>
        <p:blipFill rotWithShape="1">
          <a:blip r:embed="rId3">
            <a:extLst>
              <a:ext uri="{28A0092B-C50C-407E-A947-70E740481C1C}">
                <a14:useLocalDpi xmlns:a14="http://schemas.microsoft.com/office/drawing/2010/main" val="0"/>
              </a:ext>
            </a:extLst>
          </a:blip>
          <a:srcRect r="48432" b="23985"/>
          <a:stretch/>
        </p:blipFill>
        <p:spPr bwMode="auto">
          <a:xfrm>
            <a:off x="4654482" y="4010435"/>
            <a:ext cx="4399349" cy="21407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 descr="figure_12_03"/>
          <p:cNvPicPr>
            <a:picLocks noChangeAspect="1" noChangeArrowheads="1"/>
          </p:cNvPicPr>
          <p:nvPr/>
        </p:nvPicPr>
        <p:blipFill rotWithShape="1">
          <a:blip r:embed="rId3">
            <a:extLst>
              <a:ext uri="{28A0092B-C50C-407E-A947-70E740481C1C}">
                <a14:useLocalDpi xmlns:a14="http://schemas.microsoft.com/office/drawing/2010/main" val="0"/>
              </a:ext>
            </a:extLst>
          </a:blip>
          <a:srcRect l="53940" b="35566"/>
          <a:stretch/>
        </p:blipFill>
        <p:spPr bwMode="auto">
          <a:xfrm>
            <a:off x="4754880" y="1876033"/>
            <a:ext cx="3929514" cy="181459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8216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across the membrane</a:t>
            </a:r>
          </a:p>
        </p:txBody>
      </p:sp>
      <p:sp>
        <p:nvSpPr>
          <p:cNvPr id="6" name="Text Placeholder 5"/>
          <p:cNvSpPr>
            <a:spLocks noGrp="1"/>
          </p:cNvSpPr>
          <p:nvPr>
            <p:ph type="body" sz="quarter" idx="3"/>
          </p:nvPr>
        </p:nvSpPr>
        <p:spPr/>
        <p:txBody>
          <a:bodyPr/>
          <a:lstStyle/>
          <a:p>
            <a:r>
              <a:rPr lang="en-US" dirty="0"/>
              <a:t>ACTIVE</a:t>
            </a:r>
          </a:p>
        </p:txBody>
      </p:sp>
      <p:sp>
        <p:nvSpPr>
          <p:cNvPr id="7" name="Content Placeholder 6"/>
          <p:cNvSpPr>
            <a:spLocks noGrp="1"/>
          </p:cNvSpPr>
          <p:nvPr>
            <p:ph sz="quarter" idx="4"/>
          </p:nvPr>
        </p:nvSpPr>
        <p:spPr/>
        <p:txBody>
          <a:bodyPr/>
          <a:lstStyle/>
          <a:p>
            <a:r>
              <a:rPr lang="en-US" dirty="0"/>
              <a:t>Transporters </a:t>
            </a:r>
          </a:p>
          <a:p>
            <a:r>
              <a:rPr lang="en-US" dirty="0"/>
              <a:t>Requires energy INPUT from:</a:t>
            </a:r>
          </a:p>
          <a:p>
            <a:pPr lvl="1"/>
            <a:r>
              <a:rPr lang="en-US" dirty="0"/>
              <a:t>Favorable transport (down electrochemical gradient)</a:t>
            </a:r>
          </a:p>
          <a:p>
            <a:pPr lvl="1"/>
            <a:r>
              <a:rPr lang="en-US" dirty="0"/>
              <a:t>ATP</a:t>
            </a:r>
          </a:p>
          <a:p>
            <a:pPr lvl="1"/>
            <a:r>
              <a:rPr lang="en-US" dirty="0"/>
              <a:t>Light</a:t>
            </a:r>
          </a:p>
          <a:p>
            <a:pPr marL="274320" lvl="1" indent="0">
              <a:buNone/>
            </a:pPr>
            <a:endParaRPr lang="en-US" dirty="0"/>
          </a:p>
          <a:p>
            <a:pPr lvl="1"/>
            <a:endParaRPr lang="en-US" dirty="0"/>
          </a:p>
          <a:p>
            <a:pPr lvl="1"/>
            <a:endParaRPr lang="en-US" dirty="0"/>
          </a:p>
          <a:p>
            <a:endParaRPr lang="en-US" dirty="0"/>
          </a:p>
        </p:txBody>
      </p:sp>
      <p:sp>
        <p:nvSpPr>
          <p:cNvPr id="3" name="Text Placeholder 2"/>
          <p:cNvSpPr>
            <a:spLocks noGrp="1"/>
          </p:cNvSpPr>
          <p:nvPr>
            <p:ph type="body" idx="1"/>
          </p:nvPr>
        </p:nvSpPr>
        <p:spPr/>
        <p:txBody>
          <a:bodyPr/>
          <a:lstStyle/>
          <a:p>
            <a:endParaRPr lang="en-US"/>
          </a:p>
        </p:txBody>
      </p:sp>
      <p:sp>
        <p:nvSpPr>
          <p:cNvPr id="10" name="Content Placeholder 9"/>
          <p:cNvSpPr>
            <a:spLocks noGrp="1"/>
          </p:cNvSpPr>
          <p:nvPr>
            <p:ph sz="half" idx="2"/>
          </p:nvPr>
        </p:nvSpPr>
        <p:spPr/>
        <p:txBody>
          <a:bodyPr/>
          <a:lstStyle/>
          <a:p>
            <a:endParaRPr lang="en-US" dirty="0"/>
          </a:p>
        </p:txBody>
      </p:sp>
      <p:pic>
        <p:nvPicPr>
          <p:cNvPr id="11" name="Picture 10" descr="figure_12_10"/>
          <p:cNvPicPr>
            <a:picLocks noChangeAspect="1" noChangeArrowheads="1"/>
          </p:cNvPicPr>
          <p:nvPr/>
        </p:nvPicPr>
        <p:blipFill rotWithShape="1">
          <a:blip r:embed="rId3">
            <a:extLst>
              <a:ext uri="{28A0092B-C50C-407E-A947-70E740481C1C}">
                <a14:useLocalDpi xmlns:a14="http://schemas.microsoft.com/office/drawing/2010/main" val="0"/>
              </a:ext>
            </a:extLst>
          </a:blip>
          <a:srcRect t="1" b="3645"/>
          <a:stretch/>
        </p:blipFill>
        <p:spPr bwMode="auto">
          <a:xfrm>
            <a:off x="186425" y="2438400"/>
            <a:ext cx="4297772" cy="27415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796127" y="2450640"/>
            <a:ext cx="1373693" cy="461665"/>
          </a:xfrm>
          <a:prstGeom prst="rect">
            <a:avLst/>
          </a:prstGeom>
          <a:noFill/>
        </p:spPr>
        <p:txBody>
          <a:bodyPr wrap="none" rtlCol="0">
            <a:spAutoFit/>
          </a:bodyPr>
          <a:lstStyle/>
          <a:p>
            <a:r>
              <a:rPr lang="en-US" sz="2400" dirty="0"/>
              <a:t>= pumps</a:t>
            </a:r>
          </a:p>
        </p:txBody>
      </p:sp>
    </p:spTree>
    <p:extLst>
      <p:ext uri="{BB962C8B-B14F-4D97-AF65-F5344CB8AC3E}">
        <p14:creationId xmlns:p14="http://schemas.microsoft.com/office/powerpoint/2010/main" val="10711690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across the membrane</a:t>
            </a:r>
          </a:p>
        </p:txBody>
      </p:sp>
      <p:sp>
        <p:nvSpPr>
          <p:cNvPr id="3" name="Text Placeholder 2"/>
          <p:cNvSpPr>
            <a:spLocks noGrp="1"/>
          </p:cNvSpPr>
          <p:nvPr>
            <p:ph type="body" idx="1"/>
          </p:nvPr>
        </p:nvSpPr>
        <p:spPr/>
        <p:txBody>
          <a:bodyPr/>
          <a:lstStyle/>
          <a:p>
            <a:r>
              <a:rPr lang="en-US" dirty="0"/>
              <a:t>PASSIVE</a:t>
            </a:r>
          </a:p>
        </p:txBody>
      </p:sp>
      <p:sp>
        <p:nvSpPr>
          <p:cNvPr id="4" name="Content Placeholder 3"/>
          <p:cNvSpPr>
            <a:spLocks noGrp="1"/>
          </p:cNvSpPr>
          <p:nvPr>
            <p:ph sz="half" idx="2"/>
          </p:nvPr>
        </p:nvSpPr>
        <p:spPr/>
        <p:txBody>
          <a:bodyPr/>
          <a:lstStyle/>
          <a:p>
            <a:r>
              <a:rPr lang="en-US" dirty="0"/>
              <a:t>Channels</a:t>
            </a:r>
          </a:p>
          <a:p>
            <a:r>
              <a:rPr lang="en-US" dirty="0"/>
              <a:t>Transporters</a:t>
            </a:r>
          </a:p>
          <a:p>
            <a:endParaRPr lang="en-US" dirty="0"/>
          </a:p>
        </p:txBody>
      </p:sp>
      <p:sp>
        <p:nvSpPr>
          <p:cNvPr id="5" name="Text Placeholder 4"/>
          <p:cNvSpPr>
            <a:spLocks noGrp="1"/>
          </p:cNvSpPr>
          <p:nvPr>
            <p:ph type="body" sz="quarter" idx="3"/>
          </p:nvPr>
        </p:nvSpPr>
        <p:spPr/>
        <p:txBody>
          <a:bodyPr/>
          <a:lstStyle/>
          <a:p>
            <a:r>
              <a:rPr lang="en-US" dirty="0"/>
              <a:t>ACTIVE</a:t>
            </a:r>
          </a:p>
        </p:txBody>
      </p:sp>
      <p:sp>
        <p:nvSpPr>
          <p:cNvPr id="6" name="Content Placeholder 5"/>
          <p:cNvSpPr>
            <a:spLocks noGrp="1"/>
          </p:cNvSpPr>
          <p:nvPr>
            <p:ph sz="quarter" idx="4"/>
          </p:nvPr>
        </p:nvSpPr>
        <p:spPr/>
        <p:txBody>
          <a:bodyPr/>
          <a:lstStyle/>
          <a:p>
            <a:r>
              <a:rPr lang="en-US" dirty="0"/>
              <a:t>Transporters = pumps</a:t>
            </a:r>
          </a:p>
        </p:txBody>
      </p:sp>
      <p:sp>
        <p:nvSpPr>
          <p:cNvPr id="7" name="TextBox 6"/>
          <p:cNvSpPr txBox="1"/>
          <p:nvPr/>
        </p:nvSpPr>
        <p:spPr>
          <a:xfrm>
            <a:off x="2909760" y="3838280"/>
            <a:ext cx="2958719" cy="1754327"/>
          </a:xfrm>
          <a:prstGeom prst="rect">
            <a:avLst/>
          </a:prstGeom>
          <a:solidFill>
            <a:schemeClr val="bg1"/>
          </a:solidFill>
          <a:ln>
            <a:solidFill>
              <a:srgbClr val="0000FF"/>
            </a:solidFill>
          </a:ln>
        </p:spPr>
        <p:txBody>
          <a:bodyPr wrap="square" rtlCol="0">
            <a:spAutoFit/>
          </a:bodyPr>
          <a:lstStyle/>
          <a:p>
            <a:pPr algn="ctr"/>
            <a:r>
              <a:rPr lang="en-US" sz="3600" dirty="0"/>
              <a:t>Have Selectivity &amp; Specificity</a:t>
            </a:r>
          </a:p>
        </p:txBody>
      </p:sp>
    </p:spTree>
    <p:extLst>
      <p:ext uri="{BB962C8B-B14F-4D97-AF65-F5344CB8AC3E}">
        <p14:creationId xmlns:p14="http://schemas.microsoft.com/office/powerpoint/2010/main" val="192118835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url=https://www.polleverywhere.com/multiple_choice_polls/MFDY2UEgMov0jMV" descr="58EFF3C2-18A7-4B12-ADFE-B5CFC7FC1CAF.png"/>
          <p:cNvPicPr>
            <a:picLocks/>
          </p:cNvPicPr>
          <p:nvPr/>
        </p:nvPicPr>
        <p:blipFill>
          <a:blip r:embed="rId3">
            <a:extLst>
              <a:ext uri="{28A0092B-C50C-407E-A947-70E740481C1C}">
                <a14:useLocalDpi xmlns:a14="http://schemas.microsoft.com/office/drawing/2010/main" val="0"/>
              </a:ext>
            </a:extLst>
          </a:blip>
          <a:stretch>
            <a:fillRect/>
          </a:stretch>
        </p:blipFill>
        <p:spPr>
          <a:xfrm>
            <a:off x="1628468" y="1980791"/>
            <a:ext cx="5712951" cy="4877209"/>
          </a:xfrm>
          <a:prstGeom prst="rect">
            <a:avLst/>
          </a:prstGeom>
        </p:spPr>
      </p:pic>
      <p:sp>
        <p:nvSpPr>
          <p:cNvPr id="5" name="Rectangle 4"/>
          <p:cNvSpPr/>
          <p:nvPr/>
        </p:nvSpPr>
        <p:spPr>
          <a:xfrm>
            <a:off x="98322" y="402754"/>
            <a:ext cx="8726129" cy="1384995"/>
          </a:xfrm>
          <a:prstGeom prst="rect">
            <a:avLst/>
          </a:prstGeom>
        </p:spPr>
        <p:txBody>
          <a:bodyPr wrap="square">
            <a:spAutoFit/>
          </a:bodyPr>
          <a:lstStyle/>
          <a:p>
            <a:r>
              <a:rPr lang="en-US" sz="2800" dirty="0">
                <a:solidFill>
                  <a:srgbClr val="D2533C"/>
                </a:solidFill>
                <a:latin typeface="Calibri" charset="0"/>
                <a:ea typeface="MS PGothic" charset="0"/>
              </a:rPr>
              <a:t>To maintain defined composition within cells or organelles, pumps and transporters must facilitate the transport of SPECIFIC molecules</a:t>
            </a:r>
            <a:endParaRPr lang="en-US" sz="2800" dirty="0">
              <a:solidFill>
                <a:srgbClr val="D2533C"/>
              </a:solidFill>
            </a:endParaRPr>
          </a:p>
        </p:txBody>
      </p:sp>
    </p:spTree>
    <p:extLst>
      <p:ext uri="{BB962C8B-B14F-4D97-AF65-F5344CB8AC3E}">
        <p14:creationId xmlns:p14="http://schemas.microsoft.com/office/powerpoint/2010/main" val="414978698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_12_18"/>
          <p:cNvPicPr>
            <a:picLocks noChangeAspect="1" noChangeArrowheads="1"/>
          </p:cNvPicPr>
          <p:nvPr/>
        </p:nvPicPr>
        <p:blipFill rotWithShape="1">
          <a:blip r:embed="rId3">
            <a:extLst>
              <a:ext uri="{28A0092B-C50C-407E-A947-70E740481C1C}">
                <a14:useLocalDpi xmlns:a14="http://schemas.microsoft.com/office/drawing/2010/main" val="0"/>
              </a:ext>
            </a:extLst>
          </a:blip>
          <a:srcRect b="4502"/>
          <a:stretch/>
        </p:blipFill>
        <p:spPr bwMode="auto">
          <a:xfrm>
            <a:off x="4345656" y="1013175"/>
            <a:ext cx="3792593" cy="31853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10096"/>
            <a:ext cx="8229600" cy="990600"/>
          </a:xfrm>
        </p:spPr>
        <p:txBody>
          <a:bodyPr/>
          <a:lstStyle/>
          <a:p>
            <a:r>
              <a:rPr lang="en-US" dirty="0"/>
              <a:t>Selectivity</a:t>
            </a:r>
          </a:p>
        </p:txBody>
      </p:sp>
      <p:sp>
        <p:nvSpPr>
          <p:cNvPr id="3" name="Content Placeholder 2"/>
          <p:cNvSpPr>
            <a:spLocks noGrp="1"/>
          </p:cNvSpPr>
          <p:nvPr>
            <p:ph idx="1"/>
          </p:nvPr>
        </p:nvSpPr>
        <p:spPr>
          <a:xfrm>
            <a:off x="154800" y="1176896"/>
            <a:ext cx="3787872" cy="4876800"/>
          </a:xfrm>
        </p:spPr>
        <p:txBody>
          <a:bodyPr>
            <a:normAutofit/>
          </a:bodyPr>
          <a:lstStyle/>
          <a:p>
            <a:pPr marL="0" indent="0">
              <a:buNone/>
            </a:pPr>
            <a:r>
              <a:rPr lang="en-US" dirty="0"/>
              <a:t>Channels: Not just membrane ‘holes’</a:t>
            </a:r>
          </a:p>
          <a:p>
            <a:pPr lvl="1"/>
            <a:r>
              <a:rPr lang="en-US" dirty="0"/>
              <a:t>Ion channel diameter, shape, &amp; charge distribution</a:t>
            </a:r>
          </a:p>
          <a:p>
            <a:pPr lvl="1"/>
            <a:r>
              <a:rPr lang="en-US" dirty="0"/>
              <a:t>Ions pass single-file</a:t>
            </a:r>
          </a:p>
          <a:p>
            <a:pPr marL="0" indent="0">
              <a:buNone/>
            </a:pPr>
            <a:endParaRPr lang="en-US" dirty="0"/>
          </a:p>
          <a:p>
            <a:pPr marL="0" indent="0">
              <a:buNone/>
            </a:pPr>
            <a:r>
              <a:rPr lang="en-US" dirty="0"/>
              <a:t>Transporters:</a:t>
            </a:r>
          </a:p>
          <a:p>
            <a:pPr lvl="1"/>
            <a:r>
              <a:rPr lang="en-US" dirty="0"/>
              <a:t>Solute </a:t>
            </a:r>
            <a:r>
              <a:rPr lang="en-US" b="1" dirty="0"/>
              <a:t>binding</a:t>
            </a:r>
            <a:r>
              <a:rPr lang="en-US" dirty="0"/>
              <a:t> site requires specific size/charge (non-covalent interactions)</a:t>
            </a:r>
          </a:p>
          <a:p>
            <a:pPr lvl="1"/>
            <a:endParaRPr lang="en-US" dirty="0"/>
          </a:p>
        </p:txBody>
      </p:sp>
      <p:pic>
        <p:nvPicPr>
          <p:cNvPr id="5" name="Picture 2" descr="figure_12_03"/>
          <p:cNvPicPr>
            <a:picLocks noChangeAspect="1" noChangeArrowheads="1"/>
          </p:cNvPicPr>
          <p:nvPr/>
        </p:nvPicPr>
        <p:blipFill rotWithShape="1">
          <a:blip r:embed="rId4">
            <a:extLst>
              <a:ext uri="{28A0092B-C50C-407E-A947-70E740481C1C}">
                <a14:useLocalDpi xmlns:a14="http://schemas.microsoft.com/office/drawing/2010/main" val="0"/>
              </a:ext>
            </a:extLst>
          </a:blip>
          <a:srcRect r="48432" b="23985"/>
          <a:stretch/>
        </p:blipFill>
        <p:spPr bwMode="auto">
          <a:xfrm>
            <a:off x="4477100" y="4556733"/>
            <a:ext cx="4399349" cy="21407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8058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Pumps Drive Active Transport</a:t>
            </a:r>
          </a:p>
        </p:txBody>
      </p:sp>
      <p:sp>
        <p:nvSpPr>
          <p:cNvPr id="3" name="Content Placeholder 2"/>
          <p:cNvSpPr>
            <a:spLocks noGrp="1"/>
          </p:cNvSpPr>
          <p:nvPr>
            <p:ph idx="1"/>
          </p:nvPr>
        </p:nvSpPr>
        <p:spPr>
          <a:xfrm>
            <a:off x="6652866" y="1600200"/>
            <a:ext cx="2033933" cy="4876800"/>
          </a:xfrm>
        </p:spPr>
        <p:txBody>
          <a:bodyPr/>
          <a:lstStyle/>
          <a:p>
            <a:pPr marL="0" indent="0">
              <a:buNone/>
            </a:pPr>
            <a:r>
              <a:rPr lang="en-US" dirty="0"/>
              <a:t>Pumps can be driven by:</a:t>
            </a:r>
          </a:p>
          <a:p>
            <a:r>
              <a:rPr lang="en-US" dirty="0"/>
              <a:t>Light energy</a:t>
            </a:r>
          </a:p>
          <a:p>
            <a:r>
              <a:rPr lang="en-US" dirty="0"/>
              <a:t>ATP energy</a:t>
            </a:r>
          </a:p>
          <a:p>
            <a:pPr marL="0" indent="0">
              <a:buNone/>
            </a:pPr>
            <a:endParaRPr lang="en-US" dirty="0"/>
          </a:p>
        </p:txBody>
      </p:sp>
      <p:pic>
        <p:nvPicPr>
          <p:cNvPr id="4" name="Picture 3" descr="figure_12_17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2154871"/>
            <a:ext cx="6194593" cy="409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20331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Pumps drive active transport</a:t>
            </a:r>
            <a:endParaRPr lang="en-US" dirty="0"/>
          </a:p>
        </p:txBody>
      </p:sp>
      <p:pic>
        <p:nvPicPr>
          <p:cNvPr id="4" name="slide.url=https://www.polleverywhere.com/multiple_choice_polls/JdGbqykcI8q9vnZ" descr="56030B6C-59A5-42B3-8A82-95468BD0B328.png"/>
          <p:cNvPicPr>
            <a:picLocks/>
          </p:cNvPicPr>
          <p:nvPr/>
        </p:nvPicPr>
        <p:blipFill>
          <a:blip r:embed="rId3">
            <a:extLst>
              <a:ext uri="{28A0092B-C50C-407E-A947-70E740481C1C}">
                <a14:useLocalDpi xmlns:a14="http://schemas.microsoft.com/office/drawing/2010/main" val="0"/>
              </a:ext>
            </a:extLst>
          </a:blip>
          <a:stretch>
            <a:fillRect/>
          </a:stretch>
        </p:blipFill>
        <p:spPr>
          <a:xfrm>
            <a:off x="1071306" y="1868128"/>
            <a:ext cx="6868242" cy="4926371"/>
          </a:xfrm>
          <a:prstGeom prst="rect">
            <a:avLst/>
          </a:prstGeom>
        </p:spPr>
      </p:pic>
    </p:spTree>
    <p:extLst>
      <p:ext uri="{BB962C8B-B14F-4D97-AF65-F5344CB8AC3E}">
        <p14:creationId xmlns:p14="http://schemas.microsoft.com/office/powerpoint/2010/main" val="279405253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figure_12_04"/>
          <p:cNvPicPr>
            <a:picLocks noChangeAspect="1" noChangeArrowheads="1"/>
          </p:cNvPicPr>
          <p:nvPr/>
        </p:nvPicPr>
        <p:blipFill rotWithShape="1">
          <a:blip r:embed="rId3">
            <a:extLst>
              <a:ext uri="{28A0092B-C50C-407E-A947-70E740481C1C}">
                <a14:useLocalDpi xmlns:a14="http://schemas.microsoft.com/office/drawing/2010/main" val="0"/>
              </a:ext>
            </a:extLst>
          </a:blip>
          <a:srcRect b="5044"/>
          <a:stretch/>
        </p:blipFill>
        <p:spPr bwMode="auto">
          <a:xfrm>
            <a:off x="379598" y="1605653"/>
            <a:ext cx="8228091" cy="38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09533" y="332607"/>
            <a:ext cx="8589240" cy="990600"/>
          </a:xfrm>
        </p:spPr>
        <p:txBody>
          <a:bodyPr>
            <a:normAutofit fontScale="90000"/>
          </a:bodyPr>
          <a:lstStyle/>
          <a:p>
            <a:r>
              <a:rPr lang="en-US" sz="3600" dirty="0"/>
              <a:t>Passive transport MUST be energetically favorable</a:t>
            </a:r>
          </a:p>
        </p:txBody>
      </p:sp>
      <p:sp>
        <p:nvSpPr>
          <p:cNvPr id="6" name="Rectangle 5"/>
          <p:cNvSpPr/>
          <p:nvPr/>
        </p:nvSpPr>
        <p:spPr>
          <a:xfrm>
            <a:off x="4890293" y="1291137"/>
            <a:ext cx="2097804" cy="578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54889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figure_12_22"/>
          <p:cNvPicPr>
            <a:picLocks noChangeAspect="1" noChangeArrowheads="1"/>
          </p:cNvPicPr>
          <p:nvPr/>
        </p:nvPicPr>
        <p:blipFill rotWithShape="1">
          <a:blip r:embed="rId3">
            <a:extLst>
              <a:ext uri="{28A0092B-C50C-407E-A947-70E740481C1C}">
                <a14:useLocalDpi xmlns:a14="http://schemas.microsoft.com/office/drawing/2010/main" val="0"/>
              </a:ext>
            </a:extLst>
          </a:blip>
          <a:srcRect l="43417" b="22105"/>
          <a:stretch/>
        </p:blipFill>
        <p:spPr bwMode="auto">
          <a:xfrm>
            <a:off x="546334" y="1815687"/>
            <a:ext cx="4827210" cy="463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7105" y="455446"/>
            <a:ext cx="9023038" cy="762319"/>
          </a:xfrm>
          <a:noFill/>
        </p:spPr>
        <p:txBody>
          <a:bodyPr>
            <a:normAutofit lnSpcReduction="10000"/>
          </a:bodyPr>
          <a:lstStyle/>
          <a:p>
            <a:pPr marL="0" indent="0" algn="ctr">
              <a:buNone/>
            </a:pPr>
            <a:r>
              <a:rPr lang="en-US" dirty="0"/>
              <a:t>Does this mean a channel can NEVER be used to move an ion AGAINST it’s gradient?</a:t>
            </a:r>
          </a:p>
        </p:txBody>
      </p:sp>
      <p:sp>
        <p:nvSpPr>
          <p:cNvPr id="5" name="TextBox 4"/>
          <p:cNvSpPr txBox="1"/>
          <p:nvPr/>
        </p:nvSpPr>
        <p:spPr>
          <a:xfrm>
            <a:off x="5002148" y="2898547"/>
            <a:ext cx="3872233" cy="3354764"/>
          </a:xfrm>
          <a:prstGeom prst="rect">
            <a:avLst/>
          </a:prstGeom>
          <a:noFill/>
        </p:spPr>
        <p:txBody>
          <a:bodyPr wrap="square" rtlCol="0">
            <a:spAutoFit/>
          </a:bodyPr>
          <a:lstStyle/>
          <a:p>
            <a:pPr algn="ctr"/>
            <a:r>
              <a:rPr lang="en-US" sz="2800" dirty="0"/>
              <a:t>NO</a:t>
            </a:r>
            <a:r>
              <a:rPr lang="en-US" dirty="0"/>
              <a:t>!</a:t>
            </a:r>
          </a:p>
          <a:p>
            <a:endParaRPr lang="en-US" dirty="0"/>
          </a:p>
          <a:p>
            <a:r>
              <a:rPr lang="en-US" dirty="0">
                <a:solidFill>
                  <a:srgbClr val="0000FF"/>
                </a:solidFill>
              </a:rPr>
              <a:t>Ions can </a:t>
            </a:r>
            <a:r>
              <a:rPr lang="en-US" b="1" i="1" dirty="0">
                <a:solidFill>
                  <a:srgbClr val="0000FF"/>
                </a:solidFill>
              </a:rPr>
              <a:t>passively</a:t>
            </a:r>
            <a:r>
              <a:rPr lang="en-US" dirty="0">
                <a:solidFill>
                  <a:srgbClr val="0000FF"/>
                </a:solidFill>
              </a:rPr>
              <a:t> pass through an open channel until:</a:t>
            </a:r>
          </a:p>
          <a:p>
            <a:r>
              <a:rPr lang="en-US" sz="1600" dirty="0">
                <a:solidFill>
                  <a:srgbClr val="0000FF"/>
                </a:solidFill>
              </a:rPr>
              <a:t>concentration gradient = voltage gradient</a:t>
            </a:r>
          </a:p>
          <a:p>
            <a:endParaRPr lang="en-US" sz="1600" dirty="0"/>
          </a:p>
          <a:p>
            <a:r>
              <a:rPr lang="en-US" sz="1600" dirty="0" smtClean="0"/>
              <a:t>Example:</a:t>
            </a:r>
          </a:p>
          <a:p>
            <a:r>
              <a:rPr lang="en-US" sz="1600" dirty="0"/>
              <a:t>m</a:t>
            </a:r>
            <a:r>
              <a:rPr lang="en-US" sz="1600" dirty="0" smtClean="0"/>
              <a:t>ore </a:t>
            </a:r>
            <a:r>
              <a:rPr lang="en-US" sz="1600" dirty="0" err="1"/>
              <a:t>neg</a:t>
            </a:r>
            <a:r>
              <a:rPr lang="en-US" sz="1600" dirty="0"/>
              <a:t>- charged ions INSIDE the membrane or other </a:t>
            </a:r>
            <a:r>
              <a:rPr lang="en-US" sz="1600" dirty="0" err="1"/>
              <a:t>pos</a:t>
            </a:r>
            <a:r>
              <a:rPr lang="en-US" sz="1600" dirty="0"/>
              <a:t>+ charged ions OUTSIDE the membrane would promote movement of K+ through the channel</a:t>
            </a:r>
          </a:p>
          <a:p>
            <a:endParaRPr lang="en-US" dirty="0"/>
          </a:p>
        </p:txBody>
      </p:sp>
    </p:spTree>
    <p:extLst>
      <p:ext uri="{BB962C8B-B14F-4D97-AF65-F5344CB8AC3E}">
        <p14:creationId xmlns:p14="http://schemas.microsoft.com/office/powerpoint/2010/main" val="578468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410"/>
            <a:ext cx="8229600" cy="750757"/>
          </a:xfrm>
        </p:spPr>
        <p:txBody>
          <a:bodyPr>
            <a:normAutofit fontScale="90000"/>
          </a:bodyPr>
          <a:lstStyle/>
          <a:p>
            <a:r>
              <a:rPr lang="en-US" dirty="0"/>
              <a:t>Putting it all together: a mini workshop</a:t>
            </a:r>
          </a:p>
        </p:txBody>
      </p:sp>
      <p:sp>
        <p:nvSpPr>
          <p:cNvPr id="3" name="Content Placeholder 2"/>
          <p:cNvSpPr>
            <a:spLocks noGrp="1"/>
          </p:cNvSpPr>
          <p:nvPr>
            <p:ph idx="1"/>
          </p:nvPr>
        </p:nvSpPr>
        <p:spPr>
          <a:xfrm>
            <a:off x="457200" y="986167"/>
            <a:ext cx="8229600" cy="5490833"/>
          </a:xfrm>
        </p:spPr>
        <p:txBody>
          <a:bodyPr>
            <a:normAutofit fontScale="70000" lnSpcReduction="20000"/>
          </a:bodyPr>
          <a:lstStyle/>
          <a:p>
            <a:r>
              <a:rPr lang="en-US" dirty="0"/>
              <a:t>The apical (top) and basal (bottom) surfaces of a cell have distinct functions and are exposed to distinct environments outside the cell. </a:t>
            </a:r>
          </a:p>
          <a:p>
            <a:r>
              <a:rPr lang="en-US" dirty="0"/>
              <a:t>Imagine a cell whose function is to transmit a molecular signal from the extracellular space </a:t>
            </a:r>
            <a:r>
              <a:rPr lang="en-US" b="1" dirty="0" smtClean="0"/>
              <a:t>above</a:t>
            </a:r>
            <a:r>
              <a:rPr lang="en-US" dirty="0" smtClean="0"/>
              <a:t> to </a:t>
            </a:r>
            <a:r>
              <a:rPr lang="en-US" dirty="0"/>
              <a:t>receptors on the cell </a:t>
            </a:r>
            <a:r>
              <a:rPr lang="en-US" b="1" dirty="0"/>
              <a:t>below. </a:t>
            </a:r>
            <a:r>
              <a:rPr lang="en-US" dirty="0"/>
              <a:t>How might this look?</a:t>
            </a:r>
          </a:p>
          <a:p>
            <a:endParaRPr lang="en-US" dirty="0"/>
          </a:p>
          <a:p>
            <a:r>
              <a:rPr lang="en-US" dirty="0" smtClean="0"/>
              <a:t>Consider, discuss, and draw:</a:t>
            </a:r>
            <a:endParaRPr lang="en-US" dirty="0"/>
          </a:p>
          <a:p>
            <a:pPr marL="731520" lvl="1" indent="-457200">
              <a:buFont typeface="+mj-lt"/>
              <a:buAutoNum type="arabicPeriod"/>
            </a:pPr>
            <a:r>
              <a:rPr lang="en-US" dirty="0"/>
              <a:t>What does the lipid bilayer look like? </a:t>
            </a:r>
          </a:p>
          <a:p>
            <a:pPr marL="274320" lvl="1" indent="0">
              <a:buNone/>
            </a:pPr>
            <a:endParaRPr lang="en-US" dirty="0" smtClean="0">
              <a:solidFill>
                <a:schemeClr val="tx2"/>
              </a:solidFill>
            </a:endParaRPr>
          </a:p>
          <a:p>
            <a:pPr marL="274320" lvl="1" indent="0">
              <a:buNone/>
            </a:pPr>
            <a:r>
              <a:rPr lang="en-US" dirty="0">
                <a:solidFill>
                  <a:srgbClr val="D2533C"/>
                </a:solidFill>
              </a:rPr>
              <a:t>Think about membrane fluidity and regulation. </a:t>
            </a:r>
            <a:endParaRPr lang="en-US" dirty="0" smtClean="0">
              <a:solidFill>
                <a:srgbClr val="D2533C"/>
              </a:solidFill>
            </a:endParaRPr>
          </a:p>
          <a:p>
            <a:pPr marL="731520" lvl="1" indent="-457200">
              <a:buFont typeface="+mj-lt"/>
              <a:buAutoNum type="arabicPeriod" startAt="2"/>
            </a:pPr>
            <a:r>
              <a:rPr lang="en-US" dirty="0" smtClean="0"/>
              <a:t>The </a:t>
            </a:r>
            <a:r>
              <a:rPr lang="en-US" dirty="0"/>
              <a:t>inside of the membrane has distinct needs and functions from the outside of the membrane For example, the actin cytoskeleton interacts with the inner lipid layer, while signaling molecules interact with the outer lipid later.  How Is the identity of the inner and outer lipid bilayers regulated</a:t>
            </a:r>
            <a:r>
              <a:rPr lang="en-US" dirty="0" smtClean="0"/>
              <a:t>?</a:t>
            </a:r>
          </a:p>
          <a:p>
            <a:pPr marL="731520" lvl="1" indent="-457200">
              <a:buFont typeface="+mj-lt"/>
              <a:buAutoNum type="arabicPeriod" startAt="2"/>
            </a:pPr>
            <a:r>
              <a:rPr lang="en-US" dirty="0" smtClean="0"/>
              <a:t>Import </a:t>
            </a:r>
            <a:r>
              <a:rPr lang="en-US" dirty="0"/>
              <a:t>into the cell and export out of the cell happen at distinct regions of the membrane. How are distinct regions defined and maintained within the membrane?</a:t>
            </a:r>
          </a:p>
          <a:p>
            <a:pPr marL="274320" lvl="1" indent="0">
              <a:buNone/>
            </a:pPr>
            <a:endParaRPr lang="en-US" dirty="0" smtClean="0">
              <a:solidFill>
                <a:srgbClr val="D2533C"/>
              </a:solidFill>
            </a:endParaRPr>
          </a:p>
          <a:p>
            <a:pPr marL="274320" lvl="1" indent="0">
              <a:buNone/>
            </a:pPr>
            <a:r>
              <a:rPr lang="en-US" dirty="0" smtClean="0">
                <a:solidFill>
                  <a:srgbClr val="D2533C"/>
                </a:solidFill>
              </a:rPr>
              <a:t>Think </a:t>
            </a:r>
            <a:r>
              <a:rPr lang="en-US" dirty="0">
                <a:solidFill>
                  <a:srgbClr val="D2533C"/>
                </a:solidFill>
              </a:rPr>
              <a:t>about how proteins interact with membranes</a:t>
            </a:r>
            <a:r>
              <a:rPr lang="en-US" dirty="0" smtClean="0"/>
              <a:t>.</a:t>
            </a:r>
          </a:p>
          <a:p>
            <a:pPr marL="731520" lvl="1" indent="-457200">
              <a:buFont typeface="+mj-lt"/>
              <a:buAutoNum type="arabicPeriod" startAt="4"/>
            </a:pPr>
            <a:r>
              <a:rPr lang="en-US" dirty="0" smtClean="0"/>
              <a:t>What </a:t>
            </a:r>
            <a:r>
              <a:rPr lang="en-US" dirty="0"/>
              <a:t>features of a channel or transporter protein might enable it to BOTH integrate in a membrane AND interact with the molecule it will move across the membrane? </a:t>
            </a:r>
          </a:p>
          <a:p>
            <a:pPr marL="274320" lvl="1" indent="0">
              <a:buNone/>
            </a:pPr>
            <a:endParaRPr lang="en-US" dirty="0" smtClean="0">
              <a:solidFill>
                <a:srgbClr val="D2533C"/>
              </a:solidFill>
            </a:endParaRPr>
          </a:p>
          <a:p>
            <a:pPr marL="274320" lvl="1" indent="0">
              <a:buNone/>
            </a:pPr>
            <a:r>
              <a:rPr lang="en-US" dirty="0" smtClean="0">
                <a:solidFill>
                  <a:srgbClr val="D2533C"/>
                </a:solidFill>
              </a:rPr>
              <a:t>Think </a:t>
            </a:r>
            <a:r>
              <a:rPr lang="en-US" dirty="0">
                <a:solidFill>
                  <a:srgbClr val="D2533C"/>
                </a:solidFill>
              </a:rPr>
              <a:t>about how transport across membranes is regulated</a:t>
            </a:r>
            <a:r>
              <a:rPr lang="en-US" dirty="0"/>
              <a:t>. </a:t>
            </a:r>
            <a:endParaRPr lang="en-US" dirty="0" smtClean="0"/>
          </a:p>
          <a:p>
            <a:pPr marL="731520" lvl="1" indent="-457200">
              <a:buFont typeface="+mj-lt"/>
              <a:buAutoNum type="arabicPeriod" startAt="5"/>
            </a:pPr>
            <a:r>
              <a:rPr lang="en-US" dirty="0" smtClean="0"/>
              <a:t>What </a:t>
            </a:r>
            <a:r>
              <a:rPr lang="en-US" dirty="0"/>
              <a:t>might impact if the molecule will move across the membrane</a:t>
            </a:r>
            <a:r>
              <a:rPr lang="en-US" dirty="0" smtClean="0"/>
              <a:t>?</a:t>
            </a:r>
          </a:p>
          <a:p>
            <a:pPr marL="731520" lvl="1" indent="-457200">
              <a:buFont typeface="+mj-lt"/>
              <a:buAutoNum type="arabicPeriod" startAt="5"/>
            </a:pPr>
            <a:r>
              <a:rPr lang="en-US" dirty="0" smtClean="0"/>
              <a:t>Assume </a:t>
            </a:r>
            <a:r>
              <a:rPr lang="en-US" dirty="0"/>
              <a:t>that conditions are </a:t>
            </a:r>
            <a:r>
              <a:rPr lang="en-US" b="1" dirty="0"/>
              <a:t>unfavorable</a:t>
            </a:r>
            <a:r>
              <a:rPr lang="en-US" dirty="0"/>
              <a:t> for PASSIVE transport- provide an example </a:t>
            </a:r>
            <a:r>
              <a:rPr lang="en-US" dirty="0" smtClean="0"/>
              <a:t>of </a:t>
            </a:r>
            <a:r>
              <a:rPr lang="en-US" dirty="0"/>
              <a:t>how the cell might enable the molecule to gain entrance to the cell anyway.</a:t>
            </a:r>
          </a:p>
          <a:p>
            <a:pPr marL="274320" lvl="1" indent="0">
              <a:buNone/>
            </a:pPr>
            <a:endParaRPr lang="en-US" dirty="0" smtClean="0">
              <a:solidFill>
                <a:srgbClr val="D2533C"/>
              </a:solidFill>
            </a:endParaRPr>
          </a:p>
        </p:txBody>
      </p:sp>
    </p:spTree>
    <p:extLst>
      <p:ext uri="{BB962C8B-B14F-4D97-AF65-F5344CB8AC3E}">
        <p14:creationId xmlns:p14="http://schemas.microsoft.com/office/powerpoint/2010/main" val="29203666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875"/>
            <a:ext cx="8229600" cy="990600"/>
          </a:xfrm>
        </p:spPr>
        <p:txBody>
          <a:bodyPr>
            <a:normAutofit fontScale="90000"/>
          </a:bodyPr>
          <a:lstStyle/>
          <a:p>
            <a:r>
              <a:rPr lang="en-US" dirty="0"/>
              <a:t>Membrane Lipids Form a Bilayer in aqueous solution</a:t>
            </a:r>
          </a:p>
        </p:txBody>
      </p:sp>
      <p:sp>
        <p:nvSpPr>
          <p:cNvPr id="3" name="Content Placeholder 2"/>
          <p:cNvSpPr>
            <a:spLocks noGrp="1"/>
          </p:cNvSpPr>
          <p:nvPr>
            <p:ph idx="1"/>
          </p:nvPr>
        </p:nvSpPr>
        <p:spPr>
          <a:xfrm>
            <a:off x="457200" y="5354991"/>
            <a:ext cx="8229600" cy="1425222"/>
          </a:xfrm>
        </p:spPr>
        <p:txBody>
          <a:bodyPr/>
          <a:lstStyle/>
          <a:p>
            <a:r>
              <a:rPr lang="en-US" dirty="0"/>
              <a:t>Hydrophobic tails packed together</a:t>
            </a:r>
          </a:p>
          <a:p>
            <a:r>
              <a:rPr lang="en-US" dirty="0"/>
              <a:t>Hydrophilic heads exposed to aqueous environment</a:t>
            </a:r>
          </a:p>
        </p:txBody>
      </p:sp>
      <p:pic>
        <p:nvPicPr>
          <p:cNvPr id="5" name="Picture 4">
            <a:extLst>
              <a:ext uri="{FF2B5EF4-FFF2-40B4-BE49-F238E27FC236}">
                <a16:creationId xmlns="" xmlns:a16="http://schemas.microsoft.com/office/drawing/2014/main" id="{0BDD2C2C-361F-284A-93DB-A0B1F05EEF7A}"/>
              </a:ext>
            </a:extLst>
          </p:cNvPr>
          <p:cNvPicPr>
            <a:picLocks noChangeAspect="1"/>
          </p:cNvPicPr>
          <p:nvPr/>
        </p:nvPicPr>
        <p:blipFill>
          <a:blip r:embed="rId3"/>
          <a:stretch>
            <a:fillRect/>
          </a:stretch>
        </p:blipFill>
        <p:spPr>
          <a:xfrm>
            <a:off x="304800" y="1600200"/>
            <a:ext cx="8534400" cy="3657600"/>
          </a:xfrm>
          <a:prstGeom prst="rect">
            <a:avLst/>
          </a:prstGeom>
        </p:spPr>
      </p:pic>
    </p:spTree>
    <p:extLst>
      <p:ext uri="{BB962C8B-B14F-4D97-AF65-F5344CB8AC3E}">
        <p14:creationId xmlns:p14="http://schemas.microsoft.com/office/powerpoint/2010/main" val="3345565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slide.url=https://www.polleverywhere.com/multiple_choice_polls/aRy6BXE078fJlLG" descr="19AAFD48-4F41-4884-AC4B-C5BCC8CEE3FA.png"/>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810738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figure_11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0" y="437946"/>
            <a:ext cx="4540250" cy="631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639972"/>
            <a:ext cx="4214155" cy="990600"/>
          </a:xfrm>
        </p:spPr>
        <p:txBody>
          <a:bodyPr>
            <a:normAutofit fontScale="90000"/>
          </a:bodyPr>
          <a:lstStyle/>
          <a:p>
            <a:r>
              <a:rPr lang="en-US" dirty="0"/>
              <a:t>Sealed bilayers are energetically favorable</a:t>
            </a:r>
          </a:p>
        </p:txBody>
      </p:sp>
      <p:sp>
        <p:nvSpPr>
          <p:cNvPr id="3" name="Content Placeholder 2"/>
          <p:cNvSpPr>
            <a:spLocks noGrp="1"/>
          </p:cNvSpPr>
          <p:nvPr>
            <p:ph idx="1"/>
          </p:nvPr>
        </p:nvSpPr>
        <p:spPr>
          <a:xfrm>
            <a:off x="457200" y="2237897"/>
            <a:ext cx="3938847" cy="4239102"/>
          </a:xfrm>
        </p:spPr>
        <p:txBody>
          <a:bodyPr/>
          <a:lstStyle/>
          <a:p>
            <a:r>
              <a:rPr lang="en-US" dirty="0"/>
              <a:t>Minimize/prevent contact of hydrophobic tails with water</a:t>
            </a:r>
          </a:p>
        </p:txBody>
      </p:sp>
    </p:spTree>
    <p:extLst>
      <p:ext uri="{BB962C8B-B14F-4D97-AF65-F5344CB8AC3E}">
        <p14:creationId xmlns:p14="http://schemas.microsoft.com/office/powerpoint/2010/main" val="16972462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23428871E5CB49A98DD9C28BFB8738AF"/>
  <p:tag name="AUTOOPENPOLL" val="False"/>
  <p:tag name="TYPE" val="MultiChoiceSlide"/>
  <p:tag name="TPSLIDEBULLETSTYLE" val="2"/>
  <p:tag name="CHARTTYPE" val="0"/>
  <p:tag name="TPQUESTIONXML" val="&lt;?xml version=&quot;1.0&quot; encoding=&quot;UTF-8&quot; standalone=&quot;yes&quot;?&gt;&lt;questionlist&gt;&lt;properties&gt;&lt;guid&gt;F6E6365F277E4726A581361C3680ACD0&lt;/guid&gt;&lt;date&gt;4/4/2016 11:09:22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3428871E5CB49A98DD9C28BFB8738AF&lt;/guid&gt;&lt;repollguid&gt;0081AC2F766542CD980918C4AA9882F3&lt;/repollguid&gt;&lt;sourceid&gt;0D4BBE2105AC47E8933BBC1764A63720&lt;/sourceid&gt;&lt;questiontext&gt;Enter question text...&lt;/questiontext&gt;&lt;showresults&gt;True&lt;/showresults&gt;&lt;responsegrid&gt;0&lt;/responsegrid&gt;&lt;countdowntime&gt;30&lt;/countdowntime&gt;&lt;correctvalue&gt;1&lt;/correctvalue&gt;&lt;incorrectvalue&gt;1&lt;/incorrectvalue&gt;&lt;responselimit&gt;1&lt;/responselimit&gt;&lt;bulletstyle&gt;2&lt;/bulletstyle&gt;&lt;answers&gt;&lt;answer&gt;&lt;guid&gt;A42A30B5A81E4278BF8CA18E78B3A90B&lt;/guid&gt;&lt;answertext&gt;Enter answer text...&lt;/answertext&gt;&lt;valuetype&gt;-1&lt;/valuetype&gt;&lt;/answer&gt;&lt;answer&gt;&lt;guid&gt;CF1CA8487A594AA688CF8B3B2F0D4E0E&lt;/guid&gt;&lt;answertext&gt;Enter answer text...&lt;/answertext&gt;&lt;valuetype&gt;-1&lt;/valuetype&gt;&lt;/answer&gt;&lt;answer&gt;&lt;guid&gt;2BF8A31A86944FAC8ACBEE21CEC0E333&lt;/guid&gt;&lt;answertext&gt;Enter answer text...&lt;/answertext&gt;&lt;valuetype&gt;1&lt;/valuetype&gt;&lt;/answer&gt;&lt;answer&gt;&lt;guid&gt;34CF99847DF2455B94E09904701B94CD&lt;/guid&gt;&lt;answertext&gt;Enter answer text...&lt;/answertext&gt;&lt;valuetype&gt;-1&lt;/valuetype&gt;&lt;/answer&gt;&lt;/answers&gt;&lt;/multichoice&gt;&lt;/questions&gt;&lt;/questionlist&gt;"/>
  <p:tag name="LIVECHARTING" val="Fals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1_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717</TotalTime>
  <Words>2337</Words>
  <Application>Microsoft Macintosh PowerPoint</Application>
  <PresentationFormat>On-screen Show (4:3)</PresentationFormat>
  <Paragraphs>414</Paragraphs>
  <Slides>69</Slides>
  <Notes>68</Notes>
  <HiddenSlides>0</HiddenSlides>
  <MMClips>0</MMClips>
  <ScaleCrop>false</ScaleCrop>
  <HeadingPairs>
    <vt:vector size="4" baseType="variant">
      <vt:variant>
        <vt:lpstr>Theme</vt:lpstr>
      </vt:variant>
      <vt:variant>
        <vt:i4>2</vt:i4>
      </vt:variant>
      <vt:variant>
        <vt:lpstr>Slide Titles</vt:lpstr>
      </vt:variant>
      <vt:variant>
        <vt:i4>69</vt:i4>
      </vt:variant>
    </vt:vector>
  </HeadingPairs>
  <TitlesOfParts>
    <vt:vector size="71" baseType="lpstr">
      <vt:lpstr>Clarity</vt:lpstr>
      <vt:lpstr>1_Clarity</vt:lpstr>
      <vt:lpstr>Chapter 11 Objectives</vt:lpstr>
      <vt:lpstr>Chapter 11: Cell Membranes</vt:lpstr>
      <vt:lpstr>Cell membranes compartmentalize cells</vt:lpstr>
      <vt:lpstr>Cell membranes compartmentalize cells</vt:lpstr>
      <vt:lpstr>Multi functional plasma membrane</vt:lpstr>
      <vt:lpstr>Lipids are the major constituent of membranes</vt:lpstr>
      <vt:lpstr>Membrane Lipids Form a Bilayer in aqueous solution</vt:lpstr>
      <vt:lpstr>PowerPoint Presentation</vt:lpstr>
      <vt:lpstr>Sealed bilayers are energetically favorable</vt:lpstr>
      <vt:lpstr>Lipids are the major constituent of membranes</vt:lpstr>
      <vt:lpstr>Protein molecules can insert in the membrane</vt:lpstr>
      <vt:lpstr>Properties of the Lipid Bilayer</vt:lpstr>
      <vt:lpstr>Lipid Bilayer: A flexible two-dimensional fluid</vt:lpstr>
      <vt:lpstr>Dynamics within the membrane</vt:lpstr>
      <vt:lpstr>Rigid structures limit fluidity</vt:lpstr>
      <vt:lpstr>Lipids in the cell membrane are motile</vt:lpstr>
      <vt:lpstr>Regulation of bilayer composition</vt:lpstr>
      <vt:lpstr>Symmetric composition</vt:lpstr>
      <vt:lpstr>Asymmetric composition</vt:lpstr>
      <vt:lpstr>PowerPoint Presentation</vt:lpstr>
      <vt:lpstr>Knowing inside from out</vt:lpstr>
      <vt:lpstr>What might a transmembrane protein look like? </vt:lpstr>
      <vt:lpstr>The many ways proteins associate with lipid bilayers..</vt:lpstr>
      <vt:lpstr>Exploit the hydrophobic lipid core to be stably associated</vt:lpstr>
      <vt:lpstr>Regulating fluidity and protein composition</vt:lpstr>
      <vt:lpstr>Fluidity of cell membranes is regulated</vt:lpstr>
      <vt:lpstr>PowerPoint Presentation</vt:lpstr>
      <vt:lpstr>Membrane fluidity is constrained by protein-protein interactions</vt:lpstr>
      <vt:lpstr>Cell cortex reinforces plasma membrane structure</vt:lpstr>
      <vt:lpstr>Chapter 12 Objectives</vt:lpstr>
      <vt:lpstr>Transport across cell membranes</vt:lpstr>
      <vt:lpstr>Membrane permeability</vt:lpstr>
      <vt:lpstr>Transporters and channels</vt:lpstr>
      <vt:lpstr>Passive vs active transport</vt:lpstr>
      <vt:lpstr>Passive Transport</vt:lpstr>
      <vt:lpstr>Considerations for charged molecules</vt:lpstr>
      <vt:lpstr>Considerations for charged molecules</vt:lpstr>
      <vt:lpstr>Ion channels</vt:lpstr>
      <vt:lpstr>Ion channels: Passive transport</vt:lpstr>
      <vt:lpstr>Gated channels</vt:lpstr>
      <vt:lpstr>Example: Mechanically gated channels </vt:lpstr>
      <vt:lpstr>PowerPoint Presentation</vt:lpstr>
      <vt:lpstr>PowerPoint Presentation</vt:lpstr>
      <vt:lpstr>Transport of water</vt:lpstr>
      <vt:lpstr>Transport of water</vt:lpstr>
      <vt:lpstr>Transporters and their function</vt:lpstr>
      <vt:lpstr>Transporters</vt:lpstr>
      <vt:lpstr>PowerPoint Presentation</vt:lpstr>
      <vt:lpstr>Passive Transporters</vt:lpstr>
      <vt:lpstr>Passive Transporters</vt:lpstr>
      <vt:lpstr>Active transport</vt:lpstr>
      <vt:lpstr>Passive Transport is not sufficient</vt:lpstr>
      <vt:lpstr>Pumps transport against electrochemical gradient</vt:lpstr>
      <vt:lpstr>Achieving steep gradients</vt:lpstr>
      <vt:lpstr>Coupled pumps</vt:lpstr>
      <vt:lpstr>Plasma membrane composition is not uniform</vt:lpstr>
      <vt:lpstr>PowerPoint Presentation</vt:lpstr>
      <vt:lpstr>Membrane composition is not uniform</vt:lpstr>
      <vt:lpstr>Passive vs active transport </vt:lpstr>
      <vt:lpstr>Transport across the membrane</vt:lpstr>
      <vt:lpstr>Transport across the membrane</vt:lpstr>
      <vt:lpstr>Transport across the membrane</vt:lpstr>
      <vt:lpstr>PowerPoint Presentation</vt:lpstr>
      <vt:lpstr>Selectivity</vt:lpstr>
      <vt:lpstr>Pumps Drive Active Transport</vt:lpstr>
      <vt:lpstr>Pumps drive active transport</vt:lpstr>
      <vt:lpstr>Passive transport MUST be energetically favorable</vt:lpstr>
      <vt:lpstr>PowerPoint Presentation</vt:lpstr>
      <vt:lpstr>Putting it all together: a mini workshop</vt:lpstr>
    </vt:vector>
  </TitlesOfParts>
  <Company>WPI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Amity Manning</dc:creator>
  <cp:lastModifiedBy>Amity Manning</cp:lastModifiedBy>
  <cp:revision>66</cp:revision>
  <cp:lastPrinted>2016-03-29T04:06:21Z</cp:lastPrinted>
  <dcterms:created xsi:type="dcterms:W3CDTF">2016-03-28T19:51:50Z</dcterms:created>
  <dcterms:modified xsi:type="dcterms:W3CDTF">2018-04-05T16:29:35Z</dcterms:modified>
</cp:coreProperties>
</file>